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6" r:id="rId9"/>
    <p:sldId id="267" r:id="rId10"/>
    <p:sldId id="268" r:id="rId11"/>
  </p:sldIdLst>
  <p:sldSz cx="14630400" cy="8229600"/>
  <p:notesSz cx="8229600" cy="14630400"/>
  <p:embeddedFontLst>
    <p:embeddedFont>
      <p:font typeface="Red Hat Text" panose="02010303040201060303" pitchFamily="2" charset="0"/>
      <p:regular r:id="rId13"/>
    </p:embeddedFont>
    <p:embeddedFont>
      <p:font typeface="Roboto Light" panose="020F0302020204030204" pitchFamily="34" charset="0"/>
      <p:regular r:id="rId14"/>
      <p:italic r:id="rId15"/>
    </p:embeddedFont>
    <p:embeddedFont>
      <p:font typeface="Roboto Light" panose="020F0302020204030204" pitchFamily="34" charset="0"/>
      <p:regular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8"/>
    <p:restoredTop sz="94610"/>
  </p:normalViewPr>
  <p:slideViewPr>
    <p:cSldViewPr snapToGrid="0" snapToObjects="1">
      <p:cViewPr varScale="1">
        <p:scale>
          <a:sx n="73" d="100"/>
          <a:sy n="73" d="100"/>
        </p:scale>
        <p:origin x="20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97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2000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7987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0249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24124" y="2436138"/>
            <a:ext cx="7468553" cy="1231821"/>
          </a:xfrm>
          <a:prstGeom prst="rect">
            <a:avLst/>
          </a:prstGeom>
          <a:noFill/>
          <a:ln/>
        </p:spPr>
        <p:txBody>
          <a:bodyPr wrap="square" lIns="0" tIns="0" rIns="0" bIns="0" rtlCol="0" anchor="t"/>
          <a:lstStyle/>
          <a:p>
            <a:pPr marL="0" indent="0" algn="l">
              <a:lnSpc>
                <a:spcPts val="4850"/>
              </a:lnSpc>
              <a:buNone/>
            </a:pPr>
            <a:r>
              <a:rPr lang="en-US" sz="3850" dirty="0"/>
              <a:t>FLIGHTS &amp; DELAYS :</a:t>
            </a:r>
            <a:r>
              <a:rPr lang="en-US" sz="2800" dirty="0"/>
              <a:t>A Visual Exploration of Airline Performance</a:t>
            </a:r>
            <a:endParaRPr lang="en-US" sz="3850" dirty="0"/>
          </a:p>
        </p:txBody>
      </p:sp>
      <p:sp>
        <p:nvSpPr>
          <p:cNvPr id="4" name="Text 1"/>
          <p:cNvSpPr/>
          <p:nvPr/>
        </p:nvSpPr>
        <p:spPr>
          <a:xfrm>
            <a:off x="6324124" y="3524249"/>
            <a:ext cx="7468553" cy="495301"/>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A mid-term project review presentation by:</a:t>
            </a:r>
            <a:endParaRPr lang="en-US" sz="1600" dirty="0"/>
          </a:p>
        </p:txBody>
      </p:sp>
      <p:sp>
        <p:nvSpPr>
          <p:cNvPr id="5" name="Text 2"/>
          <p:cNvSpPr/>
          <p:nvPr/>
        </p:nvSpPr>
        <p:spPr>
          <a:xfrm>
            <a:off x="6324124" y="3886200"/>
            <a:ext cx="7468553" cy="1336596"/>
          </a:xfrm>
          <a:prstGeom prst="rect">
            <a:avLst/>
          </a:prstGeom>
          <a:noFill/>
          <a:ln/>
        </p:spPr>
        <p:txBody>
          <a:bodyPr wrap="squar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Team Members:</a:t>
            </a:r>
            <a:r>
              <a:rPr lang="en-US" sz="1600" dirty="0">
                <a:solidFill>
                  <a:srgbClr val="3B3535"/>
                </a:solidFill>
                <a:latin typeface="Roboto Light" pitchFamily="34" charset="0"/>
                <a:ea typeface="Roboto Light" pitchFamily="34" charset="-122"/>
                <a:cs typeface="Roboto Light" pitchFamily="34" charset="-120"/>
              </a:rPr>
              <a:t> </a:t>
            </a:r>
            <a:r>
              <a:rPr lang="en-US" sz="1600" dirty="0" err="1">
                <a:solidFill>
                  <a:srgbClr val="3B3535"/>
                </a:solidFill>
                <a:latin typeface="Roboto Light" pitchFamily="34" charset="0"/>
                <a:ea typeface="Roboto Light" pitchFamily="34" charset="-122"/>
                <a:cs typeface="Roboto Light" pitchFamily="34" charset="-120"/>
              </a:rPr>
              <a:t>A.Sri</a:t>
            </a:r>
            <a:r>
              <a:rPr lang="en-US" sz="1600" dirty="0">
                <a:solidFill>
                  <a:srgbClr val="3B3535"/>
                </a:solidFill>
                <a:latin typeface="Roboto Light" pitchFamily="34" charset="0"/>
                <a:ea typeface="Roboto Light" pitchFamily="34" charset="-122"/>
                <a:cs typeface="Roboto Light" pitchFamily="34" charset="-120"/>
              </a:rPr>
              <a:t> Varshini-2420080015</a:t>
            </a:r>
            <a:br>
              <a:rPr lang="en-US" sz="1600" dirty="0">
                <a:solidFill>
                  <a:srgbClr val="3B3535"/>
                </a:solidFill>
                <a:latin typeface="Roboto Light" pitchFamily="34" charset="0"/>
                <a:ea typeface="Roboto Light" pitchFamily="34" charset="-122"/>
                <a:cs typeface="Roboto Light" pitchFamily="34" charset="-120"/>
              </a:rPr>
            </a:br>
            <a:r>
              <a:rPr lang="en-US" sz="1600" dirty="0">
                <a:solidFill>
                  <a:srgbClr val="3B3535"/>
                </a:solidFill>
                <a:latin typeface="Roboto Light" pitchFamily="34" charset="0"/>
                <a:ea typeface="Roboto Light" pitchFamily="34" charset="-122"/>
                <a:cs typeface="Roboto Light" pitchFamily="34" charset="-120"/>
              </a:rPr>
              <a:t>	           Madhumita -  2420080019</a:t>
            </a:r>
            <a:br>
              <a:rPr lang="en-US" sz="1600" dirty="0">
                <a:solidFill>
                  <a:srgbClr val="3B3535"/>
                </a:solidFill>
                <a:latin typeface="Roboto Light" pitchFamily="34" charset="0"/>
                <a:ea typeface="Roboto Light" pitchFamily="34" charset="-122"/>
                <a:cs typeface="Roboto Light" pitchFamily="34" charset="-120"/>
              </a:rPr>
            </a:br>
            <a:r>
              <a:rPr lang="en-US" sz="1600" dirty="0">
                <a:solidFill>
                  <a:srgbClr val="3B3535"/>
                </a:solidFill>
                <a:latin typeface="Roboto Light" pitchFamily="34" charset="0"/>
                <a:ea typeface="Roboto Light" pitchFamily="34" charset="-122"/>
                <a:cs typeface="Roboto Light" pitchFamily="34" charset="-120"/>
              </a:rPr>
              <a:t>	           Dheeraj -2420080017</a:t>
            </a:r>
            <a:br>
              <a:rPr lang="en-US" sz="1600" dirty="0">
                <a:solidFill>
                  <a:srgbClr val="3B3535"/>
                </a:solidFill>
                <a:latin typeface="Roboto Light" pitchFamily="34" charset="0"/>
                <a:ea typeface="Roboto Light" pitchFamily="34" charset="-122"/>
                <a:cs typeface="Roboto Light" pitchFamily="34" charset="-120"/>
              </a:rPr>
            </a:br>
            <a:endParaRPr lang="en-US" sz="1600" dirty="0"/>
          </a:p>
        </p:txBody>
      </p:sp>
      <p:sp>
        <p:nvSpPr>
          <p:cNvPr id="6" name="Text 3"/>
          <p:cNvSpPr/>
          <p:nvPr/>
        </p:nvSpPr>
        <p:spPr>
          <a:xfrm>
            <a:off x="6105526" y="5107661"/>
            <a:ext cx="7687152" cy="1397915"/>
          </a:xfrm>
          <a:prstGeom prst="rect">
            <a:avLst/>
          </a:prstGeom>
          <a:noFill/>
          <a:ln/>
        </p:spPr>
        <p:txBody>
          <a:bodyPr wrap="non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     Faculty Mentor:</a:t>
            </a:r>
            <a:r>
              <a:rPr lang="en-US" sz="1600" dirty="0">
                <a:solidFill>
                  <a:srgbClr val="3B3535"/>
                </a:solidFill>
                <a:latin typeface="Roboto Light" pitchFamily="34" charset="0"/>
                <a:ea typeface="Roboto Light" pitchFamily="34" charset="-122"/>
                <a:cs typeface="Roboto Light" pitchFamily="34" charset="-120"/>
              </a:rPr>
              <a:t> Dr. Venkateswara E </a:t>
            </a:r>
            <a:r>
              <a:rPr lang="en-US" sz="1600" dirty="0" err="1">
                <a:solidFill>
                  <a:srgbClr val="3B3535"/>
                </a:solidFill>
                <a:latin typeface="Roboto Light" pitchFamily="34" charset="0"/>
                <a:ea typeface="Roboto Light" pitchFamily="34" charset="-122"/>
                <a:cs typeface="Roboto Light" pitchFamily="34" charset="-120"/>
              </a:rPr>
              <a:t>Katevarapu</a:t>
            </a:r>
            <a:endParaRPr lang="en-US" sz="1600" dirty="0"/>
          </a:p>
        </p:txBody>
      </p:sp>
      <p:pic>
        <p:nvPicPr>
          <p:cNvPr id="1028" name="Picture 4" descr="Generated image">
            <a:extLst>
              <a:ext uri="{FF2B5EF4-FFF2-40B4-BE49-F238E27FC236}">
                <a16:creationId xmlns:a16="http://schemas.microsoft.com/office/drawing/2014/main" id="{73CACD7F-B0FA-0E53-6490-468DE9900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05526"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66349"/>
            <a:ext cx="5457944"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Conclusion &amp; References</a:t>
            </a:r>
            <a:endParaRPr lang="en-US" sz="3850" dirty="0"/>
          </a:p>
        </p:txBody>
      </p:sp>
      <p:sp>
        <p:nvSpPr>
          <p:cNvPr id="3" name="Text 1"/>
          <p:cNvSpPr/>
          <p:nvPr/>
        </p:nvSpPr>
        <p:spPr>
          <a:xfrm>
            <a:off x="785218" y="2200631"/>
            <a:ext cx="4920258" cy="369689"/>
          </a:xfrm>
          <a:prstGeom prst="rect">
            <a:avLst/>
          </a:prstGeom>
          <a:noFill/>
          <a:ln/>
        </p:spPr>
        <p:txBody>
          <a:bodyPr wrap="none" lIns="0" tIns="0" rIns="0" bIns="0" rtlCol="0" anchor="t"/>
          <a:lstStyle/>
          <a:p>
            <a:pPr marL="0" indent="0" algn="l">
              <a:lnSpc>
                <a:spcPts val="2900"/>
              </a:lnSpc>
              <a:buNone/>
            </a:pPr>
            <a:r>
              <a:rPr lang="en-US" sz="2300" dirty="0">
                <a:solidFill>
                  <a:srgbClr val="1F1E1E"/>
                </a:solidFill>
                <a:latin typeface="Red Hat Text" pitchFamily="34" charset="0"/>
                <a:ea typeface="Red Hat Text" pitchFamily="34" charset="-122"/>
                <a:cs typeface="Red Hat Text" pitchFamily="34" charset="-120"/>
              </a:rPr>
              <a:t>Project Status &amp; Expected Outcomes</a:t>
            </a:r>
          </a:p>
        </p:txBody>
      </p:sp>
      <p:sp>
        <p:nvSpPr>
          <p:cNvPr id="5" name="Text 3"/>
          <p:cNvSpPr/>
          <p:nvPr/>
        </p:nvSpPr>
        <p:spPr>
          <a:xfrm>
            <a:off x="837723" y="4628792"/>
            <a:ext cx="7568565" cy="335042"/>
          </a:xfrm>
          <a:prstGeom prst="rect">
            <a:avLst/>
          </a:prstGeom>
          <a:noFill/>
          <a:ln/>
        </p:spPr>
        <p:txBody>
          <a:bodyPr wrap="non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By project completion, we expect to deliver:</a:t>
            </a:r>
            <a:endParaRPr lang="en-US" sz="1600" b="1" dirty="0"/>
          </a:p>
        </p:txBody>
      </p:sp>
      <p:sp>
        <p:nvSpPr>
          <p:cNvPr id="6" name="Text 4"/>
          <p:cNvSpPr/>
          <p:nvPr/>
        </p:nvSpPr>
        <p:spPr>
          <a:xfrm>
            <a:off x="837724" y="4702016"/>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a:pPr>
            <a:endParaRPr lang="en-US" sz="1600" dirty="0"/>
          </a:p>
        </p:txBody>
      </p:sp>
      <p:sp>
        <p:nvSpPr>
          <p:cNvPr id="7" name="Text 5"/>
          <p:cNvSpPr/>
          <p:nvPr/>
        </p:nvSpPr>
        <p:spPr>
          <a:xfrm>
            <a:off x="837724" y="5110282"/>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endParaRPr lang="en-US" sz="1600" dirty="0"/>
          </a:p>
        </p:txBody>
      </p:sp>
      <p:sp>
        <p:nvSpPr>
          <p:cNvPr id="9" name="Text 7"/>
          <p:cNvSpPr/>
          <p:nvPr/>
        </p:nvSpPr>
        <p:spPr>
          <a:xfrm>
            <a:off x="8226283" y="2838689"/>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1F1E1E"/>
                </a:solidFill>
                <a:latin typeface="Red Hat Text" pitchFamily="34" charset="0"/>
                <a:ea typeface="Red Hat Text" pitchFamily="34" charset="-122"/>
                <a:cs typeface="Red Hat Text" pitchFamily="34" charset="-120"/>
              </a:rPr>
              <a:t>Key References</a:t>
            </a:r>
            <a:endParaRPr lang="en-US" sz="2300" dirty="0"/>
          </a:p>
        </p:txBody>
      </p:sp>
      <p:sp>
        <p:nvSpPr>
          <p:cNvPr id="10" name="Text 8"/>
          <p:cNvSpPr/>
          <p:nvPr/>
        </p:nvSpPr>
        <p:spPr>
          <a:xfrm>
            <a:off x="8924925" y="2984897"/>
            <a:ext cx="4875371" cy="670084"/>
          </a:xfrm>
          <a:prstGeom prst="rect">
            <a:avLst/>
          </a:prstGeom>
          <a:noFill/>
          <a:ln/>
        </p:spPr>
        <p:txBody>
          <a:bodyPr wrap="square" lIns="0" tIns="0" rIns="0" bIns="0" rtlCol="0" anchor="t"/>
          <a:lstStyle/>
          <a:p>
            <a:pPr marL="342900" indent="-342900" algn="l">
              <a:lnSpc>
                <a:spcPts val="2600"/>
              </a:lnSpc>
              <a:buSzPct val="100000"/>
              <a:buChar char="•"/>
            </a:pPr>
            <a:endParaRPr lang="en-US" sz="1600" dirty="0"/>
          </a:p>
        </p:txBody>
      </p:sp>
      <p:sp>
        <p:nvSpPr>
          <p:cNvPr id="14" name="Rectangle 1">
            <a:extLst>
              <a:ext uri="{FF2B5EF4-FFF2-40B4-BE49-F238E27FC236}">
                <a16:creationId xmlns:a16="http://schemas.microsoft.com/office/drawing/2014/main" id="{0983C0D9-0C9B-BAFE-0C6B-3FFE1E99D4BC}"/>
              </a:ext>
            </a:extLst>
          </p:cNvPr>
          <p:cNvSpPr>
            <a:spLocks noChangeArrowheads="1"/>
          </p:cNvSpPr>
          <p:nvPr/>
        </p:nvSpPr>
        <p:spPr bwMode="auto">
          <a:xfrm>
            <a:off x="704095" y="2861173"/>
            <a:ext cx="6611105"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Roboto light" panose="020F0502020204030204" pitchFamily="2" charset="0"/>
                <a:ea typeface="Roboto light" panose="020F0502020204030204" pitchFamily="2" charset="0"/>
                <a:cs typeface="Roboto light" panose="020F0502020204030204" pitchFamily="2" charset="0"/>
              </a:rPr>
              <a:t>Significant progress in analyzing historical flight delay patterns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Roboto light" panose="020F0502020204030204" pitchFamily="2" charset="0"/>
              <a:ea typeface="Roboto light" panose="020F0502020204030204" pitchFamily="2" charset="0"/>
              <a:cs typeface="Roboto light"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Roboto light" panose="020F0502020204030204" pitchFamily="2" charset="0"/>
                <a:ea typeface="Roboto light" panose="020F0502020204030204" pitchFamily="2" charset="0"/>
                <a:cs typeface="Roboto light" panose="020F0502020204030204" pitchFamily="2" charset="0"/>
              </a:rPr>
              <a:t>Interactive visualizations reveal trends, hotspots, and variations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latin typeface="Roboto light" panose="020F0502020204030204" pitchFamily="2" charset="0"/>
              <a:ea typeface="Roboto light" panose="020F0502020204030204" pitchFamily="2" charset="0"/>
              <a:cs typeface="Roboto light"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Roboto light" panose="020F0502020204030204" pitchFamily="2" charset="0"/>
                <a:ea typeface="Roboto light" panose="020F0502020204030204" pitchFamily="2" charset="0"/>
                <a:cs typeface="Roboto light" panose="020F0502020204030204" pitchFamily="2" charset="0"/>
              </a:rPr>
              <a:t>Predictive models will forecast likelihood of delays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Roboto light" panose="020F0502020204030204" pitchFamily="2" charset="0"/>
              <a:ea typeface="Roboto light" panose="020F0502020204030204" pitchFamily="2" charset="0"/>
              <a:cs typeface="Roboto light" panose="020F0502020204030204" pitchFamily="2" charset="0"/>
            </a:endParaRPr>
          </a:p>
        </p:txBody>
      </p:sp>
      <p:sp>
        <p:nvSpPr>
          <p:cNvPr id="15" name="Rectangle 2">
            <a:extLst>
              <a:ext uri="{FF2B5EF4-FFF2-40B4-BE49-F238E27FC236}">
                <a16:creationId xmlns:a16="http://schemas.microsoft.com/office/drawing/2014/main" id="{631586BE-AF18-FFD6-9A99-0E721CF9A97C}"/>
              </a:ext>
            </a:extLst>
          </p:cNvPr>
          <p:cNvSpPr>
            <a:spLocks noChangeArrowheads="1"/>
          </p:cNvSpPr>
          <p:nvPr/>
        </p:nvSpPr>
        <p:spPr bwMode="auto">
          <a:xfrm>
            <a:off x="704095" y="5253096"/>
            <a:ext cx="515237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Interactive dashboards for exploring flight delays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Predictive models to forecast delays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Practical recommendations for airlines &amp; policymakers</a:t>
            </a:r>
          </a:p>
        </p:txBody>
      </p:sp>
      <p:sp>
        <p:nvSpPr>
          <p:cNvPr id="19" name="Rectangle 6">
            <a:extLst>
              <a:ext uri="{FF2B5EF4-FFF2-40B4-BE49-F238E27FC236}">
                <a16:creationId xmlns:a16="http://schemas.microsoft.com/office/drawing/2014/main" id="{A0D3D94B-1B6E-4F24-B876-2BA3308A50D6}"/>
              </a:ext>
            </a:extLst>
          </p:cNvPr>
          <p:cNvSpPr>
            <a:spLocks noChangeArrowheads="1"/>
          </p:cNvSpPr>
          <p:nvPr/>
        </p:nvSpPr>
        <p:spPr bwMode="auto">
          <a:xfrm>
            <a:off x="7685069" y="3778092"/>
            <a:ext cx="48494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U.S. Department of Transportation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Roboto Light" panose="02000000000000000000" pitchFamily="2" charset="0"/>
                <a:ea typeface="Roboto Light" panose="02000000000000000000" pitchFamily="2" charset="0"/>
                <a:cs typeface="Roboto Light" panose="02000000000000000000" pitchFamily="2" charset="0"/>
              </a:rPr>
              <a:t>Relevant academic studies on flight delay modeling</a:t>
            </a:r>
          </a:p>
        </p:txBody>
      </p:sp>
      <p:pic>
        <p:nvPicPr>
          <p:cNvPr id="12" name="Picture 11">
            <a:extLst>
              <a:ext uri="{FF2B5EF4-FFF2-40B4-BE49-F238E27FC236}">
                <a16:creationId xmlns:a16="http://schemas.microsoft.com/office/drawing/2014/main" id="{9AE2BB44-8598-C66C-0222-A281A1C90AC0}"/>
              </a:ext>
            </a:extLst>
          </p:cNvPr>
          <p:cNvPicPr>
            <a:picLocks noChangeAspect="1"/>
          </p:cNvPicPr>
          <p:nvPr/>
        </p:nvPicPr>
        <p:blipFill>
          <a:blip r:embed="rId3">
            <a:alphaModFix amt="35000"/>
            <a:duotone>
              <a:prstClr val="black"/>
              <a:srgbClr val="D9C3A5">
                <a:tint val="50000"/>
                <a:satMod val="180000"/>
              </a:srgbClr>
            </a:duotone>
          </a:blip>
          <a:stretch>
            <a:fillRect/>
          </a:stretch>
        </p:blipFill>
        <p:spPr>
          <a:xfrm>
            <a:off x="436418" y="290945"/>
            <a:ext cx="12424431" cy="6473537"/>
          </a:xfrm>
          <a:prstGeom prst="rect">
            <a:avLst/>
          </a:prstGeom>
        </p:spPr>
      </p:pic>
    </p:spTree>
    <p:extLst>
      <p:ext uri="{BB962C8B-B14F-4D97-AF65-F5344CB8AC3E}">
        <p14:creationId xmlns:p14="http://schemas.microsoft.com/office/powerpoint/2010/main" val="44934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976432"/>
            <a:ext cx="5579150"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Introduction &amp; Motivation</a:t>
            </a:r>
            <a:endParaRPr lang="en-US" sz="3850" dirty="0"/>
          </a:p>
        </p:txBody>
      </p:sp>
      <p:sp>
        <p:nvSpPr>
          <p:cNvPr id="3" name="Text 1"/>
          <p:cNvSpPr/>
          <p:nvPr/>
        </p:nvSpPr>
        <p:spPr>
          <a:xfrm>
            <a:off x="837724" y="2094905"/>
            <a:ext cx="7568565" cy="1340168"/>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4" name="Text 2"/>
          <p:cNvSpPr/>
          <p:nvPr/>
        </p:nvSpPr>
        <p:spPr>
          <a:xfrm>
            <a:off x="837724" y="3623548"/>
            <a:ext cx="7568565" cy="1005126"/>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5" name="Text 3"/>
          <p:cNvSpPr/>
          <p:nvPr/>
        </p:nvSpPr>
        <p:spPr>
          <a:xfrm>
            <a:off x="837724" y="4817150"/>
            <a:ext cx="7568565" cy="1005126"/>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8" name="TextBox 7">
            <a:extLst>
              <a:ext uri="{FF2B5EF4-FFF2-40B4-BE49-F238E27FC236}">
                <a16:creationId xmlns:a16="http://schemas.microsoft.com/office/drawing/2014/main" id="{C33DAD0A-A465-2C40-D2DD-A6D753A03414}"/>
              </a:ext>
            </a:extLst>
          </p:cNvPr>
          <p:cNvSpPr txBox="1"/>
          <p:nvPr/>
        </p:nvSpPr>
        <p:spPr>
          <a:xfrm>
            <a:off x="837724" y="3410247"/>
            <a:ext cx="7115174" cy="2246769"/>
          </a:xfrm>
          <a:prstGeom prst="rect">
            <a:avLst/>
          </a:prstGeom>
          <a:noFill/>
        </p:spPr>
        <p:txBody>
          <a:bodyPr wrap="square">
            <a:spAutoFit/>
          </a:bodyPr>
          <a:lstStyle/>
          <a:p>
            <a:r>
              <a:rPr lang="en-US" sz="2000" dirty="0"/>
              <a:t>Flight delays are a big problem for passengers, airlines, and airports as they disturb schedules and reduce efficiency. This project uses real flight data to study patterns, seasonal trends, and reasons for delays. The data is cleaned and analyzed with visual tools like Matplotlib, Seaborn, and </a:t>
            </a:r>
            <a:r>
              <a:rPr lang="en-US" sz="2000" dirty="0" err="1"/>
              <a:t>Plotly</a:t>
            </a:r>
            <a:r>
              <a:rPr lang="en-US" sz="2000" dirty="0"/>
              <a:t>. We also try prediction models to forecast delays. The aim is to give insights that help reduce delays and improve passenger experience.</a:t>
            </a:r>
            <a:endParaRPr lang="en-IN" sz="2000" dirty="0"/>
          </a:p>
        </p:txBody>
      </p:sp>
      <p:pic>
        <p:nvPicPr>
          <p:cNvPr id="2050" name="Picture 2" descr="Generated image">
            <a:extLst>
              <a:ext uri="{FF2B5EF4-FFF2-40B4-BE49-F238E27FC236}">
                <a16:creationId xmlns:a16="http://schemas.microsoft.com/office/drawing/2014/main" id="{A1A675D1-E23E-E0AE-4F3B-B7D8DD297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1781174"/>
            <a:ext cx="5429249" cy="644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639967"/>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Problem Statement</a:t>
            </a:r>
            <a:endParaRPr lang="en-US" sz="3850" dirty="0"/>
          </a:p>
        </p:txBody>
      </p:sp>
      <p:sp>
        <p:nvSpPr>
          <p:cNvPr id="3" name="Shape 1"/>
          <p:cNvSpPr/>
          <p:nvPr/>
        </p:nvSpPr>
        <p:spPr>
          <a:xfrm>
            <a:off x="837724" y="2674739"/>
            <a:ext cx="4178617" cy="3145036"/>
          </a:xfrm>
          <a:prstGeom prst="roundRect">
            <a:avLst>
              <a:gd name="adj" fmla="val 1044"/>
            </a:avLst>
          </a:prstGeom>
          <a:solidFill>
            <a:srgbClr val="F3E8E8"/>
          </a:solidFill>
          <a:ln/>
        </p:spPr>
        <p:txBody>
          <a:bodyPr/>
          <a:lstStyle/>
          <a:p>
            <a:endParaRPr lang="en-US"/>
          </a:p>
        </p:txBody>
      </p:sp>
      <p:sp>
        <p:nvSpPr>
          <p:cNvPr id="4" name="Text 2"/>
          <p:cNvSpPr/>
          <p:nvPr/>
        </p:nvSpPr>
        <p:spPr>
          <a:xfrm>
            <a:off x="1047155" y="288417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Primary Objective</a:t>
            </a:r>
            <a:endParaRPr lang="en-US" sz="1900" dirty="0"/>
          </a:p>
        </p:txBody>
      </p:sp>
      <p:sp>
        <p:nvSpPr>
          <p:cNvPr id="5" name="Text 3"/>
          <p:cNvSpPr/>
          <p:nvPr/>
        </p:nvSpPr>
        <p:spPr>
          <a:xfrm>
            <a:off x="1047155" y="3317796"/>
            <a:ext cx="3759756" cy="1340168"/>
          </a:xfrm>
          <a:prstGeom prst="rect">
            <a:avLst/>
          </a:prstGeom>
          <a:noFill/>
          <a:ln/>
        </p:spPr>
        <p:txBody>
          <a:bodyPr wrap="square" lIns="0" tIns="0" rIns="0" bIns="0" rtlCol="0" anchor="t"/>
          <a:lstStyle/>
          <a:p>
            <a:pPr>
              <a:lnSpc>
                <a:spcPts val="2600"/>
              </a:lnSpc>
            </a:pPr>
            <a:r>
              <a:rPr lang="en-US" sz="1600" dirty="0"/>
              <a:t>Develop a data-driven model and visualization framework to analyze flight delay patterns, identify key factors causing delays, and, if applicable, predict delay likelihood with high accuracy.</a:t>
            </a:r>
            <a:r>
              <a:rPr lang="en-US" sz="1600" dirty="0">
                <a:solidFill>
                  <a:srgbClr val="3B3535"/>
                </a:solidFill>
                <a:latin typeface="Roboto Light" pitchFamily="34" charset="0"/>
                <a:ea typeface="Roboto Light" pitchFamily="34" charset="-122"/>
                <a:cs typeface="Roboto Light" pitchFamily="34" charset="-120"/>
              </a:rPr>
              <a:t>.</a:t>
            </a:r>
            <a:endParaRPr lang="en-US" sz="1600" dirty="0"/>
          </a:p>
        </p:txBody>
      </p:sp>
      <p:sp>
        <p:nvSpPr>
          <p:cNvPr id="6" name="Shape 4"/>
          <p:cNvSpPr/>
          <p:nvPr/>
        </p:nvSpPr>
        <p:spPr>
          <a:xfrm>
            <a:off x="5225772" y="2674739"/>
            <a:ext cx="4178737" cy="3244810"/>
          </a:xfrm>
          <a:prstGeom prst="roundRect">
            <a:avLst>
              <a:gd name="adj" fmla="val 1044"/>
            </a:avLst>
          </a:prstGeom>
          <a:solidFill>
            <a:srgbClr val="F3E8E8"/>
          </a:solidFill>
          <a:ln/>
        </p:spPr>
        <p:txBody>
          <a:bodyPr/>
          <a:lstStyle/>
          <a:p>
            <a:endParaRPr lang="en-US"/>
          </a:p>
        </p:txBody>
      </p:sp>
      <p:sp>
        <p:nvSpPr>
          <p:cNvPr id="7" name="Text 5"/>
          <p:cNvSpPr/>
          <p:nvPr/>
        </p:nvSpPr>
        <p:spPr>
          <a:xfrm>
            <a:off x="5435203" y="288417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Research Questions</a:t>
            </a:r>
            <a:endParaRPr lang="en-US" sz="1900" dirty="0"/>
          </a:p>
        </p:txBody>
      </p:sp>
      <p:sp>
        <p:nvSpPr>
          <p:cNvPr id="8" name="Text 6"/>
          <p:cNvSpPr/>
          <p:nvPr/>
        </p:nvSpPr>
        <p:spPr>
          <a:xfrm>
            <a:off x="5435203" y="3317796"/>
            <a:ext cx="3759875" cy="670084"/>
          </a:xfrm>
          <a:prstGeom prst="rect">
            <a:avLst/>
          </a:prstGeom>
          <a:noFill/>
          <a:ln/>
        </p:spPr>
        <p:txBody>
          <a:bodyPr wrap="square" lIns="0" tIns="0" rIns="0" bIns="0" rtlCol="0" anchor="t"/>
          <a:lstStyle/>
          <a:p>
            <a:r>
              <a:rPr lang="en-US" sz="1600" b="1" dirty="0"/>
              <a:t>Factors Influencing Flight Delays</a:t>
            </a:r>
            <a:endParaRPr lang="en-US" sz="1600" dirty="0"/>
          </a:p>
          <a:p>
            <a:r>
              <a:rPr lang="en-US" sz="1600" dirty="0"/>
              <a:t>1. </a:t>
            </a:r>
            <a:r>
              <a:rPr lang="en-US" sz="1600" dirty="0" err="1"/>
              <a:t>Weather,Airline,Time</a:t>
            </a:r>
            <a:r>
              <a:rPr lang="en-US" sz="1600" dirty="0"/>
              <a:t> of day , Season</a:t>
            </a:r>
          </a:p>
          <a:p>
            <a:r>
              <a:rPr lang="en-US" sz="1600" dirty="0"/>
              <a:t>Airport</a:t>
            </a:r>
          </a:p>
        </p:txBody>
      </p:sp>
      <p:sp>
        <p:nvSpPr>
          <p:cNvPr id="9" name="Text 7"/>
          <p:cNvSpPr/>
          <p:nvPr/>
        </p:nvSpPr>
        <p:spPr>
          <a:xfrm>
            <a:off x="5435203" y="3987880"/>
            <a:ext cx="3759875" cy="743307"/>
          </a:xfrm>
          <a:prstGeom prst="rect">
            <a:avLst/>
          </a:prstGeom>
          <a:noFill/>
          <a:ln/>
        </p:spPr>
        <p:txBody>
          <a:bodyPr wrap="square" lIns="0" tIns="0" rIns="0" bIns="0" rtlCol="0" anchor="t"/>
          <a:lstStyle/>
          <a:p>
            <a:pPr>
              <a:lnSpc>
                <a:spcPts val="2600"/>
              </a:lnSpc>
              <a:buSzPct val="100000"/>
            </a:pPr>
            <a:r>
              <a:rPr lang="en-US" sz="1600" dirty="0"/>
              <a:t>2. Delay trends differ by airline efficiency, airport traffic, and seasonal factors like weather and holidays.</a:t>
            </a:r>
          </a:p>
        </p:txBody>
      </p:sp>
      <p:sp>
        <p:nvSpPr>
          <p:cNvPr id="10" name="Text 8"/>
          <p:cNvSpPr/>
          <p:nvPr/>
        </p:nvSpPr>
        <p:spPr>
          <a:xfrm>
            <a:off x="5435203" y="4983241"/>
            <a:ext cx="3759875" cy="265034"/>
          </a:xfrm>
          <a:prstGeom prst="rect">
            <a:avLst/>
          </a:prstGeom>
          <a:noFill/>
          <a:ln/>
        </p:spPr>
        <p:txBody>
          <a:bodyPr wrap="square" lIns="0" tIns="0" rIns="0" bIns="0" rtlCol="0" anchor="t"/>
          <a:lstStyle/>
          <a:p>
            <a:pPr>
              <a:lnSpc>
                <a:spcPts val="2600"/>
              </a:lnSpc>
              <a:buSzPct val="100000"/>
            </a:pPr>
            <a:r>
              <a:rPr lang="en-US" sz="1600" dirty="0"/>
              <a:t>3. Models like Decision Trees and Random Forests can predict delays accurately.</a:t>
            </a:r>
          </a:p>
        </p:txBody>
      </p:sp>
      <p:sp>
        <p:nvSpPr>
          <p:cNvPr id="11" name="Shape 9"/>
          <p:cNvSpPr/>
          <p:nvPr/>
        </p:nvSpPr>
        <p:spPr>
          <a:xfrm>
            <a:off x="9493806" y="2674739"/>
            <a:ext cx="4298871" cy="3145036"/>
          </a:xfrm>
          <a:prstGeom prst="roundRect">
            <a:avLst>
              <a:gd name="adj" fmla="val 1044"/>
            </a:avLst>
          </a:prstGeom>
          <a:solidFill>
            <a:srgbClr val="F3E8E8"/>
          </a:solidFill>
          <a:ln/>
        </p:spPr>
        <p:txBody>
          <a:bodyPr/>
          <a:lstStyle/>
          <a:p>
            <a:endParaRPr lang="en-US"/>
          </a:p>
        </p:txBody>
      </p:sp>
      <p:sp>
        <p:nvSpPr>
          <p:cNvPr id="12" name="Text 10"/>
          <p:cNvSpPr/>
          <p:nvPr/>
        </p:nvSpPr>
        <p:spPr>
          <a:xfrm>
            <a:off x="9823371" y="288417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Success Criteria</a:t>
            </a:r>
            <a:endParaRPr lang="en-US" sz="1900" dirty="0"/>
          </a:p>
        </p:txBody>
      </p:sp>
      <p:sp>
        <p:nvSpPr>
          <p:cNvPr id="13" name="Text 11"/>
          <p:cNvSpPr/>
          <p:nvPr/>
        </p:nvSpPr>
        <p:spPr>
          <a:xfrm>
            <a:off x="9823371" y="3317796"/>
            <a:ext cx="3759875" cy="670084"/>
          </a:xfrm>
          <a:prstGeom prst="rect">
            <a:avLst/>
          </a:prstGeom>
          <a:noFill/>
          <a:ln/>
        </p:spPr>
        <p:txBody>
          <a:bodyPr wrap="square" lIns="0" tIns="0" rIns="0" bIns="0" rtlCol="0" anchor="t"/>
          <a:lstStyle/>
          <a:p>
            <a:pPr marL="342900" indent="-342900">
              <a:lnSpc>
                <a:spcPts val="2600"/>
              </a:lnSpc>
              <a:buSzPct val="100000"/>
              <a:buChar char="•"/>
            </a:pPr>
            <a:r>
              <a:rPr lang="en-US" sz="1600" dirty="0"/>
              <a:t>Visualizations clearly highlight patterns and hotspots of delays.</a:t>
            </a:r>
          </a:p>
        </p:txBody>
      </p:sp>
      <p:sp>
        <p:nvSpPr>
          <p:cNvPr id="14" name="Text 12"/>
          <p:cNvSpPr/>
          <p:nvPr/>
        </p:nvSpPr>
        <p:spPr>
          <a:xfrm>
            <a:off x="9823371" y="4061103"/>
            <a:ext cx="3759875" cy="670084"/>
          </a:xfrm>
          <a:prstGeom prst="rect">
            <a:avLst/>
          </a:prstGeom>
          <a:noFill/>
          <a:ln/>
        </p:spPr>
        <p:txBody>
          <a:bodyPr wrap="square" lIns="0" tIns="0" rIns="0" bIns="0" rtlCol="0" anchor="t"/>
          <a:lstStyle/>
          <a:p>
            <a:pPr marL="342900" indent="-342900">
              <a:lnSpc>
                <a:spcPts val="2600"/>
              </a:lnSpc>
              <a:buSzPct val="100000"/>
              <a:buChar char="•"/>
            </a:pPr>
            <a:r>
              <a:rPr lang="en-US" sz="1600" dirty="0"/>
              <a:t>Predictive model achieves ≥75–80% accuracy in forecasting delays</a:t>
            </a:r>
          </a:p>
        </p:txBody>
      </p:sp>
      <p:sp>
        <p:nvSpPr>
          <p:cNvPr id="15" name="Text 13"/>
          <p:cNvSpPr/>
          <p:nvPr/>
        </p:nvSpPr>
        <p:spPr>
          <a:xfrm>
            <a:off x="9823371" y="4804410"/>
            <a:ext cx="3759875" cy="670084"/>
          </a:xfrm>
          <a:prstGeom prst="rect">
            <a:avLst/>
          </a:prstGeom>
          <a:noFill/>
          <a:ln/>
        </p:spPr>
        <p:txBody>
          <a:bodyPr wrap="square" lIns="0" tIns="0" rIns="0" bIns="0" rtlCol="0" anchor="t"/>
          <a:lstStyle/>
          <a:p>
            <a:pPr marL="342900" indent="-342900">
              <a:lnSpc>
                <a:spcPts val="2600"/>
              </a:lnSpc>
              <a:buSzPct val="100000"/>
              <a:buChar char="•"/>
            </a:pPr>
            <a:r>
              <a:rPr lang="en-US" sz="1600" dirty="0"/>
              <a:t>Insights provide actionable recommendations for airlines and policymakers</a:t>
            </a:r>
          </a:p>
        </p:txBody>
      </p:sp>
      <p:sp>
        <p:nvSpPr>
          <p:cNvPr id="16" name="Text 14"/>
          <p:cNvSpPr/>
          <p:nvPr/>
        </p:nvSpPr>
        <p:spPr>
          <a:xfrm>
            <a:off x="837724" y="5919549"/>
            <a:ext cx="12954952" cy="670084"/>
          </a:xfrm>
          <a:prstGeom prst="rect">
            <a:avLst/>
          </a:prstGeom>
          <a:noFill/>
          <a:ln/>
        </p:spPr>
        <p:txBody>
          <a:bodyPr wrap="square" lIns="0" tIns="0" rIns="0" bIns="0" rtlCol="0" anchor="t"/>
          <a:lstStyle/>
          <a:p>
            <a:r>
              <a:rPr lang="en-US" sz="1600" dirty="0"/>
              <a:t>Our approach focuses specifically on flight delays across different airlines and airports, as they represent a critical challenge affecting operational efficiency, scheduling, and passenger satisfaction.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533049"/>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Literature Review</a:t>
            </a:r>
            <a:endParaRPr lang="en-US" sz="3850" dirty="0"/>
          </a:p>
        </p:txBody>
      </p:sp>
      <p:sp>
        <p:nvSpPr>
          <p:cNvPr id="3" name="Text 1"/>
          <p:cNvSpPr/>
          <p:nvPr/>
        </p:nvSpPr>
        <p:spPr>
          <a:xfrm>
            <a:off x="837724" y="2672477"/>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1F1E1E"/>
                </a:solidFill>
                <a:latin typeface="Red Hat Text" pitchFamily="34" charset="0"/>
                <a:ea typeface="Red Hat Text" pitchFamily="34" charset="-122"/>
                <a:cs typeface="Red Hat Text" pitchFamily="34" charset="-120"/>
              </a:rPr>
              <a:t>Existing Approaches</a:t>
            </a:r>
            <a:endParaRPr lang="en-US" sz="2300" dirty="0"/>
          </a:p>
        </p:txBody>
      </p:sp>
      <p:pic>
        <p:nvPicPr>
          <p:cNvPr id="4" name="Image 0" descr="preencoded.png"/>
          <p:cNvPicPr>
            <a:picLocks noChangeAspect="1"/>
          </p:cNvPicPr>
          <p:nvPr/>
        </p:nvPicPr>
        <p:blipFill>
          <a:blip r:embed="rId3"/>
          <a:stretch>
            <a:fillRect/>
          </a:stretch>
        </p:blipFill>
        <p:spPr>
          <a:xfrm>
            <a:off x="916305" y="3248978"/>
            <a:ext cx="314087" cy="392668"/>
          </a:xfrm>
          <a:prstGeom prst="rect">
            <a:avLst/>
          </a:prstGeom>
        </p:spPr>
      </p:pic>
      <p:sp>
        <p:nvSpPr>
          <p:cNvPr id="5" name="Text 2"/>
          <p:cNvSpPr/>
          <p:nvPr/>
        </p:nvSpPr>
        <p:spPr>
          <a:xfrm>
            <a:off x="1518404" y="3277791"/>
            <a:ext cx="5541288" cy="1005126"/>
          </a:xfrm>
          <a:prstGeom prst="rect">
            <a:avLst/>
          </a:prstGeom>
          <a:noFill/>
          <a:ln/>
        </p:spPr>
        <p:txBody>
          <a:bodyPr wrap="square" lIns="0" tIns="0" rIns="0" bIns="0" rtlCol="0" anchor="t"/>
          <a:lstStyle/>
          <a:p>
            <a:pPr>
              <a:lnSpc>
                <a:spcPts val="2600"/>
              </a:lnSpc>
            </a:pPr>
            <a:r>
              <a:rPr lang="en-US" dirty="0"/>
              <a:t>Bureau of Transportation Statistics (BTS) datasets widely used for delay trend analysis.</a:t>
            </a:r>
          </a:p>
        </p:txBody>
      </p:sp>
      <p:pic>
        <p:nvPicPr>
          <p:cNvPr id="6" name="Image 1" descr="preencoded.png"/>
          <p:cNvPicPr>
            <a:picLocks noChangeAspect="1"/>
          </p:cNvPicPr>
          <p:nvPr/>
        </p:nvPicPr>
        <p:blipFill>
          <a:blip r:embed="rId3"/>
          <a:stretch>
            <a:fillRect/>
          </a:stretch>
        </p:blipFill>
        <p:spPr>
          <a:xfrm>
            <a:off x="916305" y="4269224"/>
            <a:ext cx="314087" cy="392668"/>
          </a:xfrm>
          <a:prstGeom prst="rect">
            <a:avLst/>
          </a:prstGeom>
        </p:spPr>
      </p:pic>
      <p:sp>
        <p:nvSpPr>
          <p:cNvPr id="7" name="Text 3"/>
          <p:cNvSpPr/>
          <p:nvPr/>
        </p:nvSpPr>
        <p:spPr>
          <a:xfrm>
            <a:off x="1518404" y="4282917"/>
            <a:ext cx="5541288" cy="1088945"/>
          </a:xfrm>
          <a:prstGeom prst="rect">
            <a:avLst/>
          </a:prstGeom>
          <a:noFill/>
          <a:ln/>
        </p:spPr>
        <p:txBody>
          <a:bodyPr wrap="square" lIns="0" tIns="0" rIns="0" bIns="0" rtlCol="0" anchor="t"/>
          <a:lstStyle/>
          <a:p>
            <a:pPr>
              <a:lnSpc>
                <a:spcPts val="2600"/>
              </a:lnSpc>
            </a:pPr>
            <a:r>
              <a:rPr lang="en-US" dirty="0"/>
              <a:t>Previous studies focused on weather and seasonal factors as primary contributors to delays</a:t>
            </a:r>
          </a:p>
        </p:txBody>
      </p:sp>
      <p:pic>
        <p:nvPicPr>
          <p:cNvPr id="8" name="Image 2" descr="preencoded.png"/>
          <p:cNvPicPr>
            <a:picLocks noChangeAspect="1"/>
          </p:cNvPicPr>
          <p:nvPr/>
        </p:nvPicPr>
        <p:blipFill>
          <a:blip r:embed="rId3"/>
          <a:stretch>
            <a:fillRect/>
          </a:stretch>
        </p:blipFill>
        <p:spPr>
          <a:xfrm>
            <a:off x="903268" y="5285185"/>
            <a:ext cx="314087" cy="392668"/>
          </a:xfrm>
          <a:prstGeom prst="rect">
            <a:avLst/>
          </a:prstGeom>
        </p:spPr>
      </p:pic>
      <p:sp>
        <p:nvSpPr>
          <p:cNvPr id="9" name="Text 4"/>
          <p:cNvSpPr/>
          <p:nvPr/>
        </p:nvSpPr>
        <p:spPr>
          <a:xfrm>
            <a:off x="1518404" y="5288043"/>
            <a:ext cx="5541288" cy="1172765"/>
          </a:xfrm>
          <a:prstGeom prst="rect">
            <a:avLst/>
          </a:prstGeom>
          <a:noFill/>
          <a:ln/>
        </p:spPr>
        <p:txBody>
          <a:bodyPr wrap="square" lIns="0" tIns="0" rIns="0" bIns="0" rtlCol="0" anchor="t"/>
          <a:lstStyle/>
          <a:p>
            <a:pPr>
              <a:lnSpc>
                <a:spcPts val="2600"/>
              </a:lnSpc>
            </a:pPr>
            <a:r>
              <a:rPr lang="en-US" dirty="0"/>
              <a:t>Machine learning models (e.g., Logistic Regression, Random Forests) applied for delay prediction but often limited to specific routes or carriers</a:t>
            </a:r>
          </a:p>
        </p:txBody>
      </p:sp>
      <p:sp>
        <p:nvSpPr>
          <p:cNvPr id="10" name="Text 5"/>
          <p:cNvSpPr/>
          <p:nvPr/>
        </p:nvSpPr>
        <p:spPr>
          <a:xfrm>
            <a:off x="7691199" y="2521684"/>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F5A3A3"/>
                </a:solidFill>
                <a:latin typeface="Red Hat Text" pitchFamily="34" charset="0"/>
                <a:ea typeface="Red Hat Text" pitchFamily="34" charset="-122"/>
                <a:cs typeface="Red Hat Text" pitchFamily="34" charset="-120"/>
              </a:rPr>
              <a:t>Research Gaps</a:t>
            </a:r>
            <a:endParaRPr lang="en-US" sz="2300" dirty="0"/>
          </a:p>
        </p:txBody>
      </p:sp>
      <p:sp>
        <p:nvSpPr>
          <p:cNvPr id="11" name="Text 6"/>
          <p:cNvSpPr/>
          <p:nvPr/>
        </p:nvSpPr>
        <p:spPr>
          <a:xfrm>
            <a:off x="7578328" y="3251597"/>
            <a:ext cx="6221968" cy="670084"/>
          </a:xfrm>
          <a:prstGeom prst="rect">
            <a:avLst/>
          </a:prstGeom>
          <a:noFill/>
          <a:ln/>
        </p:spPr>
        <p:txBody>
          <a:bodyPr wrap="square" lIns="0" tIns="0" rIns="0" bIns="0" rtlCol="0" anchor="t"/>
          <a:lstStyle/>
          <a:p>
            <a:pPr marL="342900" indent="-342900">
              <a:lnSpc>
                <a:spcPts val="2600"/>
              </a:lnSpc>
              <a:buSzPct val="100000"/>
              <a:buChar char="•"/>
            </a:pPr>
            <a:r>
              <a:rPr lang="en-US" dirty="0"/>
              <a:t>Most analyses emphasize weather, overlooking operational and airline-related factors.</a:t>
            </a:r>
          </a:p>
        </p:txBody>
      </p:sp>
      <p:sp>
        <p:nvSpPr>
          <p:cNvPr id="12" name="Text 7"/>
          <p:cNvSpPr/>
          <p:nvPr/>
        </p:nvSpPr>
        <p:spPr>
          <a:xfrm>
            <a:off x="7578327" y="3994903"/>
            <a:ext cx="6337697" cy="743305"/>
          </a:xfrm>
          <a:prstGeom prst="rect">
            <a:avLst/>
          </a:prstGeom>
          <a:noFill/>
          <a:ln/>
        </p:spPr>
        <p:txBody>
          <a:bodyPr wrap="none" lIns="0" tIns="0" rIns="0" bIns="0" rtlCol="0" anchor="t"/>
          <a:lstStyle/>
          <a:p>
            <a:pPr marL="342900" indent="-342900">
              <a:lnSpc>
                <a:spcPts val="2600"/>
              </a:lnSpc>
              <a:buSzPct val="100000"/>
              <a:buChar char="•"/>
            </a:pPr>
            <a:r>
              <a:rPr lang="en-US" dirty="0"/>
              <a:t>Limited integration of geographic and temporal visualizations to </a:t>
            </a:r>
          </a:p>
          <a:p>
            <a:pPr>
              <a:lnSpc>
                <a:spcPts val="2600"/>
              </a:lnSpc>
              <a:buSzPct val="100000"/>
            </a:pPr>
            <a:r>
              <a:rPr lang="en-US" dirty="0"/>
              <a:t>        show delay hotspots</a:t>
            </a:r>
          </a:p>
        </p:txBody>
      </p:sp>
      <p:sp>
        <p:nvSpPr>
          <p:cNvPr id="13" name="Text 8"/>
          <p:cNvSpPr/>
          <p:nvPr/>
        </p:nvSpPr>
        <p:spPr>
          <a:xfrm>
            <a:off x="7570710" y="4738209"/>
            <a:ext cx="6229586" cy="633653"/>
          </a:xfrm>
          <a:prstGeom prst="rect">
            <a:avLst/>
          </a:prstGeom>
          <a:noFill/>
          <a:ln/>
        </p:spPr>
        <p:txBody>
          <a:bodyPr wrap="square" lIns="0" tIns="0" rIns="0" bIns="0" rtlCol="0" anchor="t"/>
          <a:lstStyle/>
          <a:p>
            <a:pPr marL="342900" indent="-342900">
              <a:lnSpc>
                <a:spcPts val="2600"/>
              </a:lnSpc>
              <a:buSzPct val="100000"/>
              <a:buChar char="•"/>
            </a:pPr>
            <a:r>
              <a:rPr lang="en-US" dirty="0"/>
              <a:t>Few studies compare predictive algorithms comprehensively for accuracy.</a:t>
            </a:r>
          </a:p>
        </p:txBody>
      </p:sp>
      <p:sp>
        <p:nvSpPr>
          <p:cNvPr id="14" name="Text 9"/>
          <p:cNvSpPr/>
          <p:nvPr/>
        </p:nvSpPr>
        <p:spPr>
          <a:xfrm>
            <a:off x="7578329" y="5416865"/>
            <a:ext cx="6221968" cy="472916"/>
          </a:xfrm>
          <a:prstGeom prst="rect">
            <a:avLst/>
          </a:prstGeom>
          <a:noFill/>
          <a:ln/>
        </p:spPr>
        <p:txBody>
          <a:bodyPr wrap="none" lIns="0" tIns="0" rIns="0" bIns="0" rtlCol="0" anchor="t"/>
          <a:lstStyle/>
          <a:p>
            <a:pPr marL="342900" indent="-342900">
              <a:lnSpc>
                <a:spcPts val="2600"/>
              </a:lnSpc>
              <a:buSzPct val="100000"/>
              <a:buChar char="•"/>
            </a:pPr>
            <a:r>
              <a:rPr lang="en-US" dirty="0"/>
              <a:t>Lack of actionable insights tailored for policymakers and </a:t>
            </a:r>
          </a:p>
          <a:p>
            <a:pPr>
              <a:lnSpc>
                <a:spcPts val="2600"/>
              </a:lnSpc>
              <a:buSzPct val="100000"/>
            </a:pPr>
            <a:r>
              <a:rPr lang="en-US" dirty="0"/>
              <a:t>       airline operations</a:t>
            </a:r>
          </a:p>
        </p:txBody>
      </p:sp>
      <p:sp>
        <p:nvSpPr>
          <p:cNvPr id="15" name="Text 10"/>
          <p:cNvSpPr/>
          <p:nvPr/>
        </p:nvSpPr>
        <p:spPr>
          <a:xfrm>
            <a:off x="7496175" y="6188390"/>
            <a:ext cx="6304121" cy="736284"/>
          </a:xfrm>
          <a:prstGeom prst="rect">
            <a:avLst/>
          </a:prstGeom>
          <a:noFill/>
          <a:ln/>
        </p:spPr>
        <p:txBody>
          <a:bodyPr wrap="square" lIns="0" tIns="0" rIns="0" bIns="0" rtlCol="0" anchor="t"/>
          <a:lstStyle/>
          <a:p>
            <a:pPr>
              <a:lnSpc>
                <a:spcPts val="2600"/>
              </a:lnSpc>
            </a:pPr>
            <a:r>
              <a:rPr lang="en-US" sz="1600" dirty="0"/>
              <a:t>Our work addresses these gaps by combining data exploration, interactive visualizations, and predictive modeling to uncover patterns and provide practical recommendations.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195745"/>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Dataset Details</a:t>
            </a:r>
            <a:endParaRPr lang="en-US" sz="3850" dirty="0"/>
          </a:p>
        </p:txBody>
      </p:sp>
      <p:sp>
        <p:nvSpPr>
          <p:cNvPr id="3" name="Shape 1"/>
          <p:cNvSpPr/>
          <p:nvPr/>
        </p:nvSpPr>
        <p:spPr>
          <a:xfrm>
            <a:off x="837724" y="2230517"/>
            <a:ext cx="4178618" cy="4803338"/>
          </a:xfrm>
          <a:prstGeom prst="roundRect">
            <a:avLst>
              <a:gd name="adj" fmla="val 752"/>
            </a:avLst>
          </a:prstGeom>
          <a:solidFill>
            <a:srgbClr val="FFFAFA"/>
          </a:solidFill>
          <a:ln w="22860">
            <a:solidFill>
              <a:srgbClr val="D9CECE"/>
            </a:solidFill>
            <a:prstDash val="solid"/>
          </a:ln>
        </p:spPr>
        <p:txBody>
          <a:bodyPr/>
          <a:lstStyle/>
          <a:p>
            <a:endParaRPr lang="en-US"/>
          </a:p>
        </p:txBody>
      </p:sp>
      <p:sp>
        <p:nvSpPr>
          <p:cNvPr id="4" name="Shape 2"/>
          <p:cNvSpPr/>
          <p:nvPr/>
        </p:nvSpPr>
        <p:spPr>
          <a:xfrm>
            <a:off x="837724" y="2230517"/>
            <a:ext cx="91440" cy="4803338"/>
          </a:xfrm>
          <a:prstGeom prst="roundRect">
            <a:avLst>
              <a:gd name="adj" fmla="val 34360"/>
            </a:avLst>
          </a:prstGeom>
          <a:solidFill>
            <a:srgbClr val="F5A3A3"/>
          </a:solidFill>
          <a:ln/>
        </p:spPr>
        <p:txBody>
          <a:bodyPr/>
          <a:lstStyle/>
          <a:p>
            <a:endParaRPr lang="en-US"/>
          </a:p>
        </p:txBody>
      </p:sp>
      <p:sp>
        <p:nvSpPr>
          <p:cNvPr id="5" name="Text 3"/>
          <p:cNvSpPr/>
          <p:nvPr/>
        </p:nvSpPr>
        <p:spPr>
          <a:xfrm>
            <a:off x="1161455" y="246280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Data Source</a:t>
            </a:r>
            <a:endParaRPr lang="en-US" sz="1900" dirty="0"/>
          </a:p>
        </p:txBody>
      </p:sp>
      <p:sp>
        <p:nvSpPr>
          <p:cNvPr id="6" name="Text 4"/>
          <p:cNvSpPr/>
          <p:nvPr/>
        </p:nvSpPr>
        <p:spPr>
          <a:xfrm>
            <a:off x="1161455" y="2896433"/>
            <a:ext cx="3622596" cy="2010251"/>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MIMIC-III (Medical Information Mart for Intensive Care) database containing de-identified health data for ~40,000 patients who stayed in critical care units at Beth Israel Deaconess Medical Center between 2001-2012.</a:t>
            </a:r>
            <a:endParaRPr lang="en-US" sz="1600" dirty="0"/>
          </a:p>
        </p:txBody>
      </p:sp>
      <p:sp>
        <p:nvSpPr>
          <p:cNvPr id="7" name="Text 5"/>
          <p:cNvSpPr/>
          <p:nvPr/>
        </p:nvSpPr>
        <p:spPr>
          <a:xfrm>
            <a:off x="1161455" y="5032296"/>
            <a:ext cx="3622596" cy="1005126"/>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Supplemented with the Diabetes 130-US hospitals dataset (1999-2008) from UCI Machine Learning Repository.</a:t>
            </a:r>
            <a:endParaRPr lang="en-US" sz="1600" dirty="0"/>
          </a:p>
        </p:txBody>
      </p:sp>
      <p:sp>
        <p:nvSpPr>
          <p:cNvPr id="8" name="Shape 6"/>
          <p:cNvSpPr/>
          <p:nvPr/>
        </p:nvSpPr>
        <p:spPr>
          <a:xfrm>
            <a:off x="5225772" y="2230517"/>
            <a:ext cx="4178737" cy="4803338"/>
          </a:xfrm>
          <a:prstGeom prst="roundRect">
            <a:avLst>
              <a:gd name="adj" fmla="val 752"/>
            </a:avLst>
          </a:prstGeom>
          <a:solidFill>
            <a:srgbClr val="FFFAFA"/>
          </a:solidFill>
          <a:ln w="22860">
            <a:solidFill>
              <a:srgbClr val="D9CECE"/>
            </a:solidFill>
            <a:prstDash val="solid"/>
          </a:ln>
        </p:spPr>
        <p:txBody>
          <a:bodyPr/>
          <a:lstStyle/>
          <a:p>
            <a:endParaRPr lang="en-US"/>
          </a:p>
        </p:txBody>
      </p:sp>
      <p:sp>
        <p:nvSpPr>
          <p:cNvPr id="9" name="Shape 7"/>
          <p:cNvSpPr/>
          <p:nvPr/>
        </p:nvSpPr>
        <p:spPr>
          <a:xfrm>
            <a:off x="5225772" y="2230517"/>
            <a:ext cx="91440" cy="4803338"/>
          </a:xfrm>
          <a:prstGeom prst="roundRect">
            <a:avLst>
              <a:gd name="adj" fmla="val 34360"/>
            </a:avLst>
          </a:prstGeom>
          <a:solidFill>
            <a:srgbClr val="F5A3A3"/>
          </a:solidFill>
          <a:ln/>
        </p:spPr>
        <p:txBody>
          <a:bodyPr/>
          <a:lstStyle/>
          <a:p>
            <a:endParaRPr lang="en-US"/>
          </a:p>
        </p:txBody>
      </p:sp>
      <p:sp>
        <p:nvSpPr>
          <p:cNvPr id="10" name="Text 8"/>
          <p:cNvSpPr/>
          <p:nvPr/>
        </p:nvSpPr>
        <p:spPr>
          <a:xfrm>
            <a:off x="5549503" y="2462808"/>
            <a:ext cx="2569607"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Dataset Characteristics</a:t>
            </a:r>
            <a:endParaRPr lang="en-US" sz="1900" dirty="0"/>
          </a:p>
        </p:txBody>
      </p:sp>
      <p:sp>
        <p:nvSpPr>
          <p:cNvPr id="11" name="Text 9"/>
          <p:cNvSpPr/>
          <p:nvPr/>
        </p:nvSpPr>
        <p:spPr>
          <a:xfrm>
            <a:off x="5549503" y="2896433"/>
            <a:ext cx="3622715"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B3535"/>
                </a:solidFill>
                <a:latin typeface="Roboto Light" pitchFamily="34" charset="0"/>
                <a:ea typeface="Roboto Light" pitchFamily="34" charset="-122"/>
                <a:cs typeface="Roboto Light" pitchFamily="34" charset="-120"/>
              </a:rPr>
              <a:t>10,000 diabetes patients after filtering</a:t>
            </a:r>
            <a:endParaRPr lang="en-US" sz="1600" dirty="0"/>
          </a:p>
        </p:txBody>
      </p:sp>
      <p:sp>
        <p:nvSpPr>
          <p:cNvPr id="12" name="Text 10"/>
          <p:cNvSpPr/>
          <p:nvPr/>
        </p:nvSpPr>
        <p:spPr>
          <a:xfrm>
            <a:off x="5549503" y="3639741"/>
            <a:ext cx="3622715" cy="134016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B3535"/>
                </a:solidFill>
                <a:latin typeface="Roboto Light" pitchFamily="34" charset="0"/>
                <a:ea typeface="Roboto Light" pitchFamily="34" charset="-122"/>
                <a:cs typeface="Roboto Light" pitchFamily="34" charset="-120"/>
              </a:rPr>
              <a:t>130+ variables including demographics, lab values, medications, procedures, diagnoses</a:t>
            </a:r>
            <a:endParaRPr lang="en-US" sz="1600" dirty="0"/>
          </a:p>
        </p:txBody>
      </p:sp>
      <p:sp>
        <p:nvSpPr>
          <p:cNvPr id="13" name="Text 11"/>
          <p:cNvSpPr/>
          <p:nvPr/>
        </p:nvSpPr>
        <p:spPr>
          <a:xfrm>
            <a:off x="5549503" y="5053132"/>
            <a:ext cx="3622715"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B3535"/>
                </a:solidFill>
                <a:latin typeface="Roboto Light" pitchFamily="34" charset="0"/>
                <a:ea typeface="Roboto Light" pitchFamily="34" charset="-122"/>
                <a:cs typeface="Roboto Light" pitchFamily="34" charset="-120"/>
              </a:rPr>
              <a:t>Structured (tabular) and unstructured (clinical notes) data</a:t>
            </a:r>
            <a:endParaRPr lang="en-US" sz="1600" dirty="0"/>
          </a:p>
        </p:txBody>
      </p:sp>
      <p:sp>
        <p:nvSpPr>
          <p:cNvPr id="14" name="Text 12"/>
          <p:cNvSpPr/>
          <p:nvPr/>
        </p:nvSpPr>
        <p:spPr>
          <a:xfrm>
            <a:off x="5549503" y="5796439"/>
            <a:ext cx="3622715" cy="1005126"/>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B3535"/>
                </a:solidFill>
                <a:latin typeface="Roboto Light" pitchFamily="34" charset="0"/>
                <a:ea typeface="Roboto Light" pitchFamily="34" charset="-122"/>
                <a:cs typeface="Roboto Light" pitchFamily="34" charset="-120"/>
              </a:rPr>
              <a:t>Class imbalance: ~18% readmission rate (typical of real-world scenarios)</a:t>
            </a:r>
            <a:endParaRPr lang="en-US" sz="1600" dirty="0"/>
          </a:p>
        </p:txBody>
      </p:sp>
      <p:sp>
        <p:nvSpPr>
          <p:cNvPr id="15" name="Shape 13"/>
          <p:cNvSpPr/>
          <p:nvPr/>
        </p:nvSpPr>
        <p:spPr>
          <a:xfrm>
            <a:off x="9613940" y="2230517"/>
            <a:ext cx="4178737" cy="4803338"/>
          </a:xfrm>
          <a:prstGeom prst="roundRect">
            <a:avLst>
              <a:gd name="adj" fmla="val 752"/>
            </a:avLst>
          </a:prstGeom>
          <a:solidFill>
            <a:srgbClr val="FFFAFA"/>
          </a:solidFill>
          <a:ln w="22860">
            <a:solidFill>
              <a:srgbClr val="D9CECE"/>
            </a:solidFill>
            <a:prstDash val="solid"/>
          </a:ln>
        </p:spPr>
        <p:txBody>
          <a:bodyPr/>
          <a:lstStyle/>
          <a:p>
            <a:endParaRPr lang="en-US"/>
          </a:p>
        </p:txBody>
      </p:sp>
      <p:sp>
        <p:nvSpPr>
          <p:cNvPr id="16" name="Shape 14"/>
          <p:cNvSpPr/>
          <p:nvPr/>
        </p:nvSpPr>
        <p:spPr>
          <a:xfrm>
            <a:off x="9613940" y="2230517"/>
            <a:ext cx="91440" cy="4803338"/>
          </a:xfrm>
          <a:prstGeom prst="roundRect">
            <a:avLst>
              <a:gd name="adj" fmla="val 34360"/>
            </a:avLst>
          </a:prstGeom>
          <a:solidFill>
            <a:srgbClr val="F5A3A3"/>
          </a:solidFill>
          <a:ln/>
        </p:spPr>
        <p:txBody>
          <a:bodyPr/>
          <a:lstStyle/>
          <a:p>
            <a:endParaRPr lang="en-US"/>
          </a:p>
        </p:txBody>
      </p:sp>
      <p:sp>
        <p:nvSpPr>
          <p:cNvPr id="17" name="Text 15"/>
          <p:cNvSpPr/>
          <p:nvPr/>
        </p:nvSpPr>
        <p:spPr>
          <a:xfrm>
            <a:off x="9937671" y="2462808"/>
            <a:ext cx="2496026"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Preprocessing Pipeline</a:t>
            </a:r>
            <a:endParaRPr lang="en-US" sz="1900" dirty="0"/>
          </a:p>
        </p:txBody>
      </p:sp>
      <p:pic>
        <p:nvPicPr>
          <p:cNvPr id="18" name="Image 0" descr="preencoded.png"/>
          <p:cNvPicPr>
            <a:picLocks noChangeAspect="1"/>
          </p:cNvPicPr>
          <p:nvPr/>
        </p:nvPicPr>
        <p:blipFill>
          <a:blip r:embed="rId3"/>
          <a:stretch>
            <a:fillRect/>
          </a:stretch>
        </p:blipFill>
        <p:spPr>
          <a:xfrm>
            <a:off x="9937671" y="3006447"/>
            <a:ext cx="3622715" cy="2173605"/>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A2693BC7-FFA7-515E-90F0-D3DA0E1EC332}"/>
              </a:ext>
            </a:extLst>
          </p:cNvPr>
          <p:cNvPicPr>
            <a:picLocks noChangeAspect="1"/>
          </p:cNvPicPr>
          <p:nvPr/>
        </p:nvPicPr>
        <p:blipFill>
          <a:blip r:embed="rId4"/>
          <a:stretch>
            <a:fillRect/>
          </a:stretch>
        </p:blipFill>
        <p:spPr>
          <a:xfrm>
            <a:off x="0" y="-51706"/>
            <a:ext cx="14630340" cy="82899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930" y="817364"/>
            <a:ext cx="7216140" cy="570548"/>
          </a:xfrm>
          <a:prstGeom prst="rect">
            <a:avLst/>
          </a:prstGeom>
          <a:noFill/>
          <a:ln/>
        </p:spPr>
        <p:txBody>
          <a:bodyPr wrap="none" lIns="0" tIns="0" rIns="0" bIns="0" rtlCol="0" anchor="t"/>
          <a:lstStyle/>
          <a:p>
            <a:pPr marL="0" indent="0" algn="l">
              <a:lnSpc>
                <a:spcPts val="4450"/>
              </a:lnSpc>
              <a:buNone/>
            </a:pPr>
            <a:r>
              <a:rPr lang="en-US" sz="3550" dirty="0">
                <a:solidFill>
                  <a:srgbClr val="1F1E1E"/>
                </a:solidFill>
                <a:latin typeface="Red Hat Text" pitchFamily="34" charset="0"/>
                <a:ea typeface="Red Hat Text" pitchFamily="34" charset="-122"/>
                <a:cs typeface="Red Hat Text" pitchFamily="34" charset="-120"/>
              </a:rPr>
              <a:t>Methodology &amp; Technical Approach</a:t>
            </a:r>
            <a:endParaRPr lang="en-US" sz="3550" dirty="0"/>
          </a:p>
        </p:txBody>
      </p:sp>
      <p:pic>
        <p:nvPicPr>
          <p:cNvPr id="4" name="Image 1" descr="preencoded.png"/>
          <p:cNvPicPr>
            <a:picLocks noChangeAspect="1"/>
          </p:cNvPicPr>
          <p:nvPr/>
        </p:nvPicPr>
        <p:blipFill>
          <a:blip r:embed="rId4"/>
          <a:stretch>
            <a:fillRect/>
          </a:stretch>
        </p:blipFill>
        <p:spPr>
          <a:xfrm>
            <a:off x="775930" y="1678900"/>
            <a:ext cx="387906" cy="387906"/>
          </a:xfrm>
          <a:prstGeom prst="rect">
            <a:avLst/>
          </a:prstGeom>
        </p:spPr>
      </p:pic>
      <p:sp>
        <p:nvSpPr>
          <p:cNvPr id="5" name="Text 1"/>
          <p:cNvSpPr/>
          <p:nvPr/>
        </p:nvSpPr>
        <p:spPr>
          <a:xfrm>
            <a:off x="775930" y="2309217"/>
            <a:ext cx="2282428" cy="285274"/>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Red Hat Text" pitchFamily="34" charset="0"/>
                <a:ea typeface="Red Hat Text" pitchFamily="34" charset="-122"/>
                <a:cs typeface="Red Hat Text" pitchFamily="34" charset="-120"/>
              </a:rPr>
              <a:t>Data Pipeline</a:t>
            </a:r>
            <a:endParaRPr lang="en-US" sz="1750" dirty="0"/>
          </a:p>
        </p:txBody>
      </p:sp>
      <p:sp>
        <p:nvSpPr>
          <p:cNvPr id="6" name="Text 2"/>
          <p:cNvSpPr/>
          <p:nvPr/>
        </p:nvSpPr>
        <p:spPr>
          <a:xfrm>
            <a:off x="775930" y="2710815"/>
            <a:ext cx="7592139" cy="62055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Roboto Light" pitchFamily="34" charset="0"/>
                <a:ea typeface="Roboto Light" pitchFamily="34" charset="-122"/>
                <a:cs typeface="Roboto Light" pitchFamily="34" charset="-120"/>
              </a:rPr>
              <a:t>Data extraction via SQL, cleaning with Pandas, feature engineering using domain knowledge</a:t>
            </a:r>
            <a:endParaRPr lang="en-US" sz="1500" dirty="0"/>
          </a:p>
        </p:txBody>
      </p:sp>
      <p:pic>
        <p:nvPicPr>
          <p:cNvPr id="7" name="Image 2" descr="preencoded.png"/>
          <p:cNvPicPr>
            <a:picLocks noChangeAspect="1"/>
          </p:cNvPicPr>
          <p:nvPr/>
        </p:nvPicPr>
        <p:blipFill>
          <a:blip r:embed="rId5"/>
          <a:stretch>
            <a:fillRect/>
          </a:stretch>
        </p:blipFill>
        <p:spPr>
          <a:xfrm>
            <a:off x="775930" y="3719274"/>
            <a:ext cx="387906" cy="387906"/>
          </a:xfrm>
          <a:prstGeom prst="rect">
            <a:avLst/>
          </a:prstGeom>
        </p:spPr>
      </p:pic>
      <p:sp>
        <p:nvSpPr>
          <p:cNvPr id="8" name="Text 3"/>
          <p:cNvSpPr/>
          <p:nvPr/>
        </p:nvSpPr>
        <p:spPr>
          <a:xfrm>
            <a:off x="775930" y="4349591"/>
            <a:ext cx="2282428" cy="285274"/>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Red Hat Text" pitchFamily="34" charset="0"/>
                <a:ea typeface="Red Hat Text" pitchFamily="34" charset="-122"/>
                <a:cs typeface="Red Hat Text" pitchFamily="34" charset="-120"/>
              </a:rPr>
              <a:t>Modeling Approach</a:t>
            </a:r>
            <a:endParaRPr lang="en-US" sz="1750" dirty="0"/>
          </a:p>
        </p:txBody>
      </p:sp>
      <p:sp>
        <p:nvSpPr>
          <p:cNvPr id="9" name="Text 4"/>
          <p:cNvSpPr/>
          <p:nvPr/>
        </p:nvSpPr>
        <p:spPr>
          <a:xfrm>
            <a:off x="775930" y="4751189"/>
            <a:ext cx="7592139" cy="62055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Roboto Light" pitchFamily="34" charset="0"/>
                <a:ea typeface="Roboto Light" pitchFamily="34" charset="-122"/>
                <a:cs typeface="Roboto Light" pitchFamily="34" charset="-120"/>
              </a:rPr>
              <a:t>Ensemble methods (Random Forest, XGBoost), deep learning (LSTM for sequence data), and interpretable models (logistic regression with LASSO)</a:t>
            </a:r>
            <a:endParaRPr lang="en-US" sz="1500" dirty="0"/>
          </a:p>
        </p:txBody>
      </p:sp>
      <p:pic>
        <p:nvPicPr>
          <p:cNvPr id="10" name="Image 3" descr="preencoded.png"/>
          <p:cNvPicPr>
            <a:picLocks noChangeAspect="1"/>
          </p:cNvPicPr>
          <p:nvPr/>
        </p:nvPicPr>
        <p:blipFill>
          <a:blip r:embed="rId6"/>
          <a:stretch>
            <a:fillRect/>
          </a:stretch>
        </p:blipFill>
        <p:spPr>
          <a:xfrm>
            <a:off x="775930" y="5759648"/>
            <a:ext cx="387906" cy="387906"/>
          </a:xfrm>
          <a:prstGeom prst="rect">
            <a:avLst/>
          </a:prstGeom>
        </p:spPr>
      </p:pic>
      <p:sp>
        <p:nvSpPr>
          <p:cNvPr id="11" name="Text 5"/>
          <p:cNvSpPr/>
          <p:nvPr/>
        </p:nvSpPr>
        <p:spPr>
          <a:xfrm>
            <a:off x="775930" y="6389965"/>
            <a:ext cx="2282428" cy="285274"/>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Red Hat Text" pitchFamily="34" charset="0"/>
                <a:ea typeface="Red Hat Text" pitchFamily="34" charset="-122"/>
                <a:cs typeface="Red Hat Text" pitchFamily="34" charset="-120"/>
              </a:rPr>
              <a:t>Tech Stack</a:t>
            </a:r>
            <a:endParaRPr lang="en-US" sz="1750" dirty="0"/>
          </a:p>
        </p:txBody>
      </p:sp>
      <p:sp>
        <p:nvSpPr>
          <p:cNvPr id="12" name="Text 6"/>
          <p:cNvSpPr/>
          <p:nvPr/>
        </p:nvSpPr>
        <p:spPr>
          <a:xfrm>
            <a:off x="775930" y="6791563"/>
            <a:ext cx="7592139" cy="620554"/>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Roboto Light" pitchFamily="34" charset="0"/>
                <a:ea typeface="Roboto Light" pitchFamily="34" charset="-122"/>
                <a:cs typeface="Roboto Light" pitchFamily="34" charset="-120"/>
              </a:rPr>
              <a:t>Python ecosystem (scikit-learn, TensorFlow, PyTorch), PostgreSQL, Docker containers, MLflow for experiment tracking</a:t>
            </a:r>
            <a:endParaRPr lang="en-US" sz="1500" dirty="0"/>
          </a:p>
        </p:txBody>
      </p:sp>
      <p:pic>
        <p:nvPicPr>
          <p:cNvPr id="14" name="Picture 13" descr="A screenshot of a computer&#10;&#10;AI-generated content may be incorrect.">
            <a:extLst>
              <a:ext uri="{FF2B5EF4-FFF2-40B4-BE49-F238E27FC236}">
                <a16:creationId xmlns:a16="http://schemas.microsoft.com/office/drawing/2014/main" id="{8B4331E5-B932-1A52-056D-3F29E009C9B5}"/>
              </a:ext>
            </a:extLst>
          </p:cNvPr>
          <p:cNvPicPr>
            <a:picLocks noChangeAspect="1"/>
          </p:cNvPicPr>
          <p:nvPr/>
        </p:nvPicPr>
        <p:blipFill>
          <a:blip r:embed="rId7"/>
          <a:stretch>
            <a:fillRect/>
          </a:stretch>
        </p:blipFill>
        <p:spPr>
          <a:xfrm>
            <a:off x="-1" y="68197"/>
            <a:ext cx="9017391" cy="81614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714732"/>
            <a:ext cx="5580698"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Exploratory Data Analysis</a:t>
            </a:r>
            <a:endParaRPr lang="en-US" sz="3850" dirty="0"/>
          </a:p>
        </p:txBody>
      </p:sp>
      <p:sp>
        <p:nvSpPr>
          <p:cNvPr id="3" name="Text 1"/>
          <p:cNvSpPr/>
          <p:nvPr/>
        </p:nvSpPr>
        <p:spPr>
          <a:xfrm>
            <a:off x="837724" y="1854160"/>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1F1E1E"/>
                </a:solidFill>
                <a:latin typeface="Red Hat Text" pitchFamily="34" charset="0"/>
                <a:ea typeface="Red Hat Text" pitchFamily="34" charset="-122"/>
                <a:cs typeface="Red Hat Text" pitchFamily="34" charset="-120"/>
              </a:rPr>
              <a:t>Key Insights from EDA</a:t>
            </a:r>
            <a:endParaRPr lang="en-US" sz="2300" dirty="0"/>
          </a:p>
        </p:txBody>
      </p:sp>
      <p:sp>
        <p:nvSpPr>
          <p:cNvPr id="4" name="Shape 2"/>
          <p:cNvSpPr/>
          <p:nvPr/>
        </p:nvSpPr>
        <p:spPr>
          <a:xfrm>
            <a:off x="837724" y="2459474"/>
            <a:ext cx="471249" cy="471249"/>
          </a:xfrm>
          <a:prstGeom prst="roundRect">
            <a:avLst>
              <a:gd name="adj" fmla="val 6667"/>
            </a:avLst>
          </a:prstGeom>
          <a:solidFill>
            <a:srgbClr val="F3E8E8"/>
          </a:solidFill>
          <a:ln/>
        </p:spPr>
        <p:txBody>
          <a:bodyPr/>
          <a:lstStyle/>
          <a:p>
            <a:endParaRPr lang="en-US"/>
          </a:p>
        </p:txBody>
      </p:sp>
      <p:sp>
        <p:nvSpPr>
          <p:cNvPr id="5" name="Text 3"/>
          <p:cNvSpPr/>
          <p:nvPr/>
        </p:nvSpPr>
        <p:spPr>
          <a:xfrm>
            <a:off x="925532" y="2510314"/>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1</a:t>
            </a:r>
            <a:endParaRPr lang="en-US" sz="2300" dirty="0"/>
          </a:p>
        </p:txBody>
      </p:sp>
      <p:sp>
        <p:nvSpPr>
          <p:cNvPr id="6" name="Text 4"/>
          <p:cNvSpPr/>
          <p:nvPr/>
        </p:nvSpPr>
        <p:spPr>
          <a:xfrm>
            <a:off x="1518404" y="2527459"/>
            <a:ext cx="6887885" cy="670084"/>
          </a:xfrm>
          <a:prstGeom prst="rect">
            <a:avLst/>
          </a:prstGeom>
          <a:noFill/>
          <a:ln/>
        </p:spPr>
        <p:txBody>
          <a:bodyPr wrap="squar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Age distribution</a:t>
            </a:r>
            <a:r>
              <a:rPr lang="en-US" sz="1600" dirty="0">
                <a:solidFill>
                  <a:srgbClr val="3B3535"/>
                </a:solidFill>
                <a:latin typeface="Roboto Light" pitchFamily="34" charset="0"/>
                <a:ea typeface="Roboto Light" pitchFamily="34" charset="-122"/>
                <a:cs typeface="Roboto Light" pitchFamily="34" charset="-120"/>
              </a:rPr>
              <a:t> is skewed toward elderly patients (mean age: 64.5), with readmission rates increasing sharply after age 70</a:t>
            </a:r>
            <a:endParaRPr lang="en-US" sz="1600" dirty="0"/>
          </a:p>
        </p:txBody>
      </p:sp>
      <p:sp>
        <p:nvSpPr>
          <p:cNvPr id="7" name="Shape 5"/>
          <p:cNvSpPr/>
          <p:nvPr/>
        </p:nvSpPr>
        <p:spPr>
          <a:xfrm>
            <a:off x="837724" y="3616404"/>
            <a:ext cx="471249" cy="471249"/>
          </a:xfrm>
          <a:prstGeom prst="roundRect">
            <a:avLst>
              <a:gd name="adj" fmla="val 6667"/>
            </a:avLst>
          </a:prstGeom>
          <a:solidFill>
            <a:srgbClr val="F3E8E8"/>
          </a:solidFill>
          <a:ln/>
        </p:spPr>
        <p:txBody>
          <a:bodyPr/>
          <a:lstStyle/>
          <a:p>
            <a:endParaRPr lang="en-US"/>
          </a:p>
        </p:txBody>
      </p:sp>
      <p:sp>
        <p:nvSpPr>
          <p:cNvPr id="8" name="Text 6"/>
          <p:cNvSpPr/>
          <p:nvPr/>
        </p:nvSpPr>
        <p:spPr>
          <a:xfrm>
            <a:off x="925532" y="3667244"/>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2</a:t>
            </a:r>
            <a:endParaRPr lang="en-US" sz="2300" dirty="0"/>
          </a:p>
        </p:txBody>
      </p:sp>
      <p:sp>
        <p:nvSpPr>
          <p:cNvPr id="9" name="Text 7"/>
          <p:cNvSpPr/>
          <p:nvPr/>
        </p:nvSpPr>
        <p:spPr>
          <a:xfrm>
            <a:off x="1518404" y="3684389"/>
            <a:ext cx="6887885" cy="670084"/>
          </a:xfrm>
          <a:prstGeom prst="rect">
            <a:avLst/>
          </a:prstGeom>
          <a:noFill/>
          <a:ln/>
        </p:spPr>
        <p:txBody>
          <a:bodyPr wrap="squar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Length of stay</a:t>
            </a:r>
            <a:r>
              <a:rPr lang="en-US" sz="1600" dirty="0">
                <a:solidFill>
                  <a:srgbClr val="3B3535"/>
                </a:solidFill>
                <a:latin typeface="Roboto Light" pitchFamily="34" charset="0"/>
                <a:ea typeface="Roboto Light" pitchFamily="34" charset="-122"/>
                <a:cs typeface="Roboto Light" pitchFamily="34" charset="-120"/>
              </a:rPr>
              <a:t> shows strong positive correlation with readmission (r=0.42, p&lt;0.001)</a:t>
            </a:r>
            <a:endParaRPr lang="en-US" sz="1600" dirty="0"/>
          </a:p>
        </p:txBody>
      </p:sp>
      <p:sp>
        <p:nvSpPr>
          <p:cNvPr id="10" name="Shape 8"/>
          <p:cNvSpPr/>
          <p:nvPr/>
        </p:nvSpPr>
        <p:spPr>
          <a:xfrm>
            <a:off x="837724" y="4773335"/>
            <a:ext cx="471249" cy="471249"/>
          </a:xfrm>
          <a:prstGeom prst="roundRect">
            <a:avLst>
              <a:gd name="adj" fmla="val 6667"/>
            </a:avLst>
          </a:prstGeom>
          <a:solidFill>
            <a:srgbClr val="F3E8E8"/>
          </a:solidFill>
          <a:ln/>
        </p:spPr>
        <p:txBody>
          <a:bodyPr/>
          <a:lstStyle/>
          <a:p>
            <a:endParaRPr lang="en-US"/>
          </a:p>
        </p:txBody>
      </p:sp>
      <p:sp>
        <p:nvSpPr>
          <p:cNvPr id="11" name="Text 9"/>
          <p:cNvSpPr/>
          <p:nvPr/>
        </p:nvSpPr>
        <p:spPr>
          <a:xfrm>
            <a:off x="925532" y="4824174"/>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3</a:t>
            </a:r>
            <a:endParaRPr lang="en-US" sz="2300" dirty="0"/>
          </a:p>
        </p:txBody>
      </p:sp>
      <p:sp>
        <p:nvSpPr>
          <p:cNvPr id="12" name="Text 10"/>
          <p:cNvSpPr/>
          <p:nvPr/>
        </p:nvSpPr>
        <p:spPr>
          <a:xfrm>
            <a:off x="1518404" y="4841319"/>
            <a:ext cx="6887885" cy="670084"/>
          </a:xfrm>
          <a:prstGeom prst="rect">
            <a:avLst/>
          </a:prstGeom>
          <a:noFill/>
          <a:ln/>
        </p:spPr>
        <p:txBody>
          <a:bodyPr wrap="squar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Medication changes</a:t>
            </a:r>
            <a:r>
              <a:rPr lang="en-US" sz="1600" dirty="0">
                <a:solidFill>
                  <a:srgbClr val="3B3535"/>
                </a:solidFill>
                <a:latin typeface="Roboto Light" pitchFamily="34" charset="0"/>
                <a:ea typeface="Roboto Light" pitchFamily="34" charset="-122"/>
                <a:cs typeface="Roboto Light" pitchFamily="34" charset="-120"/>
              </a:rPr>
              <a:t> during hospitalization are associated with 2.3x higher readmission risk</a:t>
            </a:r>
            <a:endParaRPr lang="en-US" sz="1600" dirty="0"/>
          </a:p>
        </p:txBody>
      </p:sp>
      <p:sp>
        <p:nvSpPr>
          <p:cNvPr id="13" name="Shape 11"/>
          <p:cNvSpPr/>
          <p:nvPr/>
        </p:nvSpPr>
        <p:spPr>
          <a:xfrm>
            <a:off x="837724" y="5930265"/>
            <a:ext cx="471249" cy="471249"/>
          </a:xfrm>
          <a:prstGeom prst="roundRect">
            <a:avLst>
              <a:gd name="adj" fmla="val 6667"/>
            </a:avLst>
          </a:prstGeom>
          <a:solidFill>
            <a:srgbClr val="F3E8E8"/>
          </a:solidFill>
          <a:ln/>
        </p:spPr>
        <p:txBody>
          <a:bodyPr/>
          <a:lstStyle/>
          <a:p>
            <a:endParaRPr lang="en-US"/>
          </a:p>
        </p:txBody>
      </p:sp>
      <p:sp>
        <p:nvSpPr>
          <p:cNvPr id="14" name="Text 12"/>
          <p:cNvSpPr/>
          <p:nvPr/>
        </p:nvSpPr>
        <p:spPr>
          <a:xfrm>
            <a:off x="925532" y="5981105"/>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Red Hat Text" pitchFamily="34" charset="0"/>
                <a:ea typeface="Red Hat Text" pitchFamily="34" charset="-122"/>
                <a:cs typeface="Red Hat Text" pitchFamily="34" charset="-120"/>
              </a:rPr>
              <a:t>4</a:t>
            </a:r>
            <a:endParaRPr lang="en-US" sz="2300" dirty="0"/>
          </a:p>
        </p:txBody>
      </p:sp>
      <p:sp>
        <p:nvSpPr>
          <p:cNvPr id="15" name="Text 13"/>
          <p:cNvSpPr/>
          <p:nvPr/>
        </p:nvSpPr>
        <p:spPr>
          <a:xfrm>
            <a:off x="1518404" y="5998250"/>
            <a:ext cx="6887885" cy="670084"/>
          </a:xfrm>
          <a:prstGeom prst="rect">
            <a:avLst/>
          </a:prstGeom>
          <a:noFill/>
          <a:ln/>
        </p:spPr>
        <p:txBody>
          <a:bodyPr wrap="square" lIns="0" tIns="0" rIns="0" bIns="0" rtlCol="0" anchor="t"/>
          <a:lstStyle/>
          <a:p>
            <a:pPr marL="0" indent="0" algn="l">
              <a:lnSpc>
                <a:spcPts val="2600"/>
              </a:lnSpc>
              <a:buNone/>
            </a:pPr>
            <a:r>
              <a:rPr lang="en-US" sz="1600" b="1" dirty="0">
                <a:solidFill>
                  <a:srgbClr val="3B3535"/>
                </a:solidFill>
                <a:latin typeface="Roboto Light" pitchFamily="34" charset="0"/>
                <a:ea typeface="Roboto Light" pitchFamily="34" charset="-122"/>
                <a:cs typeface="Roboto Light" pitchFamily="34" charset="-120"/>
              </a:rPr>
              <a:t>Time patterns</a:t>
            </a:r>
            <a:r>
              <a:rPr lang="en-US" sz="1600" dirty="0">
                <a:solidFill>
                  <a:srgbClr val="3B3535"/>
                </a:solidFill>
                <a:latin typeface="Roboto Light" pitchFamily="34" charset="0"/>
                <a:ea typeface="Roboto Light" pitchFamily="34" charset="-122"/>
                <a:cs typeface="Roboto Light" pitchFamily="34" charset="-120"/>
              </a:rPr>
              <a:t> revealed weekend discharges have </a:t>
            </a:r>
            <a:r>
              <a:rPr lang="en-US" sz="1600" dirty="0">
                <a:solidFill>
                  <a:srgbClr val="F5A3A3"/>
                </a:solidFill>
                <a:latin typeface="Roboto Light" pitchFamily="34" charset="0"/>
                <a:ea typeface="Roboto Light" pitchFamily="34" charset="-122"/>
                <a:cs typeface="Roboto Light" pitchFamily="34" charset="-120"/>
              </a:rPr>
              <a:t>31% higher</a:t>
            </a:r>
            <a:r>
              <a:rPr lang="en-US" sz="1600" dirty="0">
                <a:solidFill>
                  <a:srgbClr val="3B3535"/>
                </a:solidFill>
                <a:latin typeface="Roboto Light" pitchFamily="34" charset="0"/>
                <a:ea typeface="Roboto Light" pitchFamily="34" charset="-122"/>
                <a:cs typeface="Roboto Light" pitchFamily="34" charset="-120"/>
              </a:rPr>
              <a:t> readmission rates than weekday discharges</a:t>
            </a:r>
            <a:endParaRPr lang="en-US" sz="1600" dirty="0"/>
          </a:p>
        </p:txBody>
      </p:sp>
      <p:pic>
        <p:nvPicPr>
          <p:cNvPr id="16" name="Image 0" descr="preencoded.png"/>
          <p:cNvPicPr>
            <a:picLocks noChangeAspect="1"/>
          </p:cNvPicPr>
          <p:nvPr/>
        </p:nvPicPr>
        <p:blipFill>
          <a:blip r:embed="rId3"/>
          <a:stretch>
            <a:fillRect/>
          </a:stretch>
        </p:blipFill>
        <p:spPr>
          <a:xfrm>
            <a:off x="8924925" y="1880354"/>
            <a:ext cx="4875371" cy="4875371"/>
          </a:xfrm>
          <a:prstGeom prst="rect">
            <a:avLst/>
          </a:prstGeom>
        </p:spPr>
      </p:pic>
      <p:sp>
        <p:nvSpPr>
          <p:cNvPr id="17" name="Text 14"/>
          <p:cNvSpPr/>
          <p:nvPr/>
        </p:nvSpPr>
        <p:spPr>
          <a:xfrm>
            <a:off x="8924925" y="6991350"/>
            <a:ext cx="4875371" cy="335042"/>
          </a:xfrm>
          <a:prstGeom prst="rect">
            <a:avLst/>
          </a:prstGeom>
          <a:noFill/>
          <a:ln/>
        </p:spPr>
        <p:txBody>
          <a:bodyPr wrap="none" lIns="0" tIns="0" rIns="0" bIns="0" rtlCol="0" anchor="t"/>
          <a:lstStyle/>
          <a:p>
            <a:pPr marL="0" indent="0" algn="ctr">
              <a:lnSpc>
                <a:spcPts val="2600"/>
              </a:lnSpc>
              <a:buNone/>
            </a:pPr>
            <a:r>
              <a:rPr lang="en-US" sz="1600" dirty="0">
                <a:solidFill>
                  <a:srgbClr val="3B3535"/>
                </a:solidFill>
                <a:latin typeface="Roboto Light" pitchFamily="34" charset="0"/>
                <a:ea typeface="Roboto Light" pitchFamily="34" charset="-122"/>
                <a:cs typeface="Roboto Light" pitchFamily="34" charset="-120"/>
              </a:rPr>
              <a:t>Visualizations from our exploratory analysis</a:t>
            </a:r>
            <a:endParaRPr lang="en-US" sz="1600" dirty="0"/>
          </a:p>
        </p:txBody>
      </p:sp>
      <p:pic>
        <p:nvPicPr>
          <p:cNvPr id="19" name="Picture 18">
            <a:extLst>
              <a:ext uri="{FF2B5EF4-FFF2-40B4-BE49-F238E27FC236}">
                <a16:creationId xmlns:a16="http://schemas.microsoft.com/office/drawing/2014/main" id="{EC7F6516-0B6A-DAC8-4C05-5D5B1F3FA7A4}"/>
              </a:ext>
            </a:extLst>
          </p:cNvPr>
          <p:cNvPicPr>
            <a:picLocks noChangeAspect="1"/>
          </p:cNvPicPr>
          <p:nvPr/>
        </p:nvPicPr>
        <p:blipFill>
          <a:blip r:embed="rId4"/>
          <a:stretch>
            <a:fillRect/>
          </a:stretch>
        </p:blipFill>
        <p:spPr>
          <a:xfrm>
            <a:off x="-15664" y="0"/>
            <a:ext cx="14646064" cy="82208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3611" y="993530"/>
            <a:ext cx="6712387" cy="615910"/>
          </a:xfrm>
          <a:prstGeom prst="rect">
            <a:avLst/>
          </a:prstGeom>
          <a:noFill/>
          <a:ln/>
        </p:spPr>
        <p:txBody>
          <a:bodyPr wrap="none" lIns="0" tIns="0" rIns="0" bIns="0" rtlCol="0" anchor="t"/>
          <a:lstStyle/>
          <a:p>
            <a:pPr>
              <a:lnSpc>
                <a:spcPts val="4850"/>
              </a:lnSpc>
            </a:pPr>
            <a:r>
              <a:rPr lang="en-IN" sz="4000" dirty="0"/>
              <a:t>Initial Data Analysis &amp; Results</a:t>
            </a:r>
            <a:endParaRPr lang="en-US" sz="3850" dirty="0"/>
          </a:p>
        </p:txBody>
      </p:sp>
      <p:sp>
        <p:nvSpPr>
          <p:cNvPr id="4" name="Text 1"/>
          <p:cNvSpPr/>
          <p:nvPr/>
        </p:nvSpPr>
        <p:spPr>
          <a:xfrm>
            <a:off x="7424215" y="2132958"/>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1F1E1E"/>
                </a:solidFill>
                <a:latin typeface="Red Hat Text" pitchFamily="34" charset="0"/>
                <a:ea typeface="Red Hat Text" pitchFamily="34" charset="-122"/>
                <a:cs typeface="Red Hat Text" pitchFamily="34" charset="-120"/>
              </a:rPr>
              <a:t>Key Findings</a:t>
            </a:r>
            <a:endParaRPr lang="en-US" sz="2300" dirty="0"/>
          </a:p>
        </p:txBody>
      </p:sp>
      <p:sp>
        <p:nvSpPr>
          <p:cNvPr id="5" name="Text 2"/>
          <p:cNvSpPr/>
          <p:nvPr/>
        </p:nvSpPr>
        <p:spPr>
          <a:xfrm>
            <a:off x="7424215" y="2712078"/>
            <a:ext cx="7052072" cy="3327236"/>
          </a:xfrm>
          <a:prstGeom prst="rect">
            <a:avLst/>
          </a:prstGeom>
          <a:noFill/>
          <a:ln/>
        </p:spPr>
        <p:txBody>
          <a:bodyPr wrap="square" lIns="0" tIns="0" rIns="0" bIns="0" rtlCol="0" anchor="t"/>
          <a:lstStyle/>
          <a:p>
            <a:pPr marL="800100" lvl="1" indent="-342900">
              <a:buFont typeface="+mj-lt"/>
              <a:buAutoNum type="arabicPeriod"/>
            </a:pPr>
            <a:r>
              <a:rPr lang="en-US" dirty="0"/>
              <a:t>Flight delays vary by season and day of week</a:t>
            </a:r>
          </a:p>
          <a:p>
            <a:pPr marL="800100" lvl="1" indent="-342900">
              <a:buFont typeface="+mj-lt"/>
              <a:buAutoNum type="arabicPeriod"/>
            </a:pPr>
            <a:endParaRPr lang="en-US" dirty="0"/>
          </a:p>
          <a:p>
            <a:pPr marL="800100" lvl="1" indent="-342900">
              <a:buFont typeface="+mj-lt"/>
              <a:buAutoNum type="arabicPeriod"/>
            </a:pPr>
            <a:r>
              <a:rPr lang="en-US" dirty="0"/>
              <a:t>Weather and carrier are strong influencing factors</a:t>
            </a:r>
          </a:p>
          <a:p>
            <a:pPr marL="800100" lvl="1" indent="-342900">
              <a:buFont typeface="+mj-lt"/>
              <a:buAutoNum type="arabicPeriod"/>
            </a:pPr>
            <a:endParaRPr lang="en-US" dirty="0"/>
          </a:p>
          <a:p>
            <a:pPr marL="800100" lvl="1" indent="-342900">
              <a:buFont typeface="+mj-lt"/>
              <a:buAutoNum type="arabicPeriod"/>
            </a:pPr>
            <a:r>
              <a:rPr lang="en-US" dirty="0"/>
              <a:t>Some airports show consistent delay hotspots</a:t>
            </a:r>
          </a:p>
          <a:p>
            <a:pPr marL="800100" lvl="1" indent="-342900">
              <a:buFont typeface="+mj-lt"/>
              <a:buAutoNum type="arabicPeriod"/>
            </a:pPr>
            <a:endParaRPr lang="en-US" dirty="0"/>
          </a:p>
          <a:p>
            <a:pPr marL="800100" lvl="1" indent="-342900">
              <a:buFont typeface="+mj-lt"/>
              <a:buAutoNum type="arabicPeriod"/>
            </a:pPr>
            <a:r>
              <a:rPr lang="en-US" dirty="0"/>
              <a:t>Time-series analysis reveals peak delays during holiday seasons</a:t>
            </a:r>
          </a:p>
          <a:p>
            <a:pPr marL="800100" lvl="1" indent="-342900">
              <a:buFont typeface="+mj-lt"/>
              <a:buAutoNum type="arabicPeriod"/>
            </a:pPr>
            <a:endParaRPr lang="en-US" dirty="0"/>
          </a:p>
          <a:p>
            <a:pPr marL="800100" lvl="1" indent="-342900">
              <a:buFont typeface="+mj-lt"/>
              <a:buAutoNum type="arabicPeriod"/>
            </a:pPr>
            <a:r>
              <a:rPr lang="en-US" dirty="0"/>
              <a:t>Preprocessing improves consistency in data insights</a:t>
            </a:r>
          </a:p>
          <a:p>
            <a:pPr marL="342900" indent="-342900" algn="l">
              <a:lnSpc>
                <a:spcPts val="2600"/>
              </a:lnSpc>
              <a:buSzPct val="100000"/>
              <a:buChar char="•"/>
            </a:pPr>
            <a:endParaRPr lang="en-US" sz="1600" dirty="0"/>
          </a:p>
        </p:txBody>
      </p:sp>
      <p:sp>
        <p:nvSpPr>
          <p:cNvPr id="6" name="Text 3"/>
          <p:cNvSpPr/>
          <p:nvPr/>
        </p:nvSpPr>
        <p:spPr>
          <a:xfrm>
            <a:off x="7424215" y="3455385"/>
            <a:ext cx="6221968" cy="335042"/>
          </a:xfrm>
          <a:prstGeom prst="rect">
            <a:avLst/>
          </a:prstGeom>
          <a:noFill/>
          <a:ln/>
        </p:spPr>
        <p:txBody>
          <a:bodyPr wrap="none" lIns="0" tIns="0" rIns="0" bIns="0" rtlCol="0" anchor="t"/>
          <a:lstStyle/>
          <a:p>
            <a:pPr marL="342900" indent="-342900" algn="l">
              <a:lnSpc>
                <a:spcPts val="2600"/>
              </a:lnSpc>
              <a:buSzPct val="100000"/>
              <a:buChar char="•"/>
            </a:pPr>
            <a:endParaRPr lang="en-US" sz="1600" dirty="0"/>
          </a:p>
        </p:txBody>
      </p:sp>
      <p:sp>
        <p:nvSpPr>
          <p:cNvPr id="7" name="Text 4"/>
          <p:cNvSpPr/>
          <p:nvPr/>
        </p:nvSpPr>
        <p:spPr>
          <a:xfrm>
            <a:off x="7424215" y="3863651"/>
            <a:ext cx="6221968" cy="335042"/>
          </a:xfrm>
          <a:prstGeom prst="rect">
            <a:avLst/>
          </a:prstGeom>
          <a:noFill/>
          <a:ln/>
        </p:spPr>
        <p:txBody>
          <a:bodyPr wrap="none" lIns="0" tIns="0" rIns="0" bIns="0" rtlCol="0" anchor="t"/>
          <a:lstStyle/>
          <a:p>
            <a:pPr marL="685800" lvl="1" indent="-342900" algn="l">
              <a:lnSpc>
                <a:spcPts val="2600"/>
              </a:lnSpc>
              <a:buSzPct val="100000"/>
              <a:buFont typeface="+mj-lt"/>
              <a:buAutoNum type="arabicPeriod"/>
            </a:pPr>
            <a:endParaRPr lang="en-US" sz="1600" dirty="0"/>
          </a:p>
        </p:txBody>
      </p:sp>
      <p:sp>
        <p:nvSpPr>
          <p:cNvPr id="8" name="Text 5"/>
          <p:cNvSpPr/>
          <p:nvPr/>
        </p:nvSpPr>
        <p:spPr>
          <a:xfrm>
            <a:off x="7424215" y="4271916"/>
            <a:ext cx="6221968" cy="335042"/>
          </a:xfrm>
          <a:prstGeom prst="rect">
            <a:avLst/>
          </a:prstGeom>
          <a:noFill/>
          <a:ln/>
        </p:spPr>
        <p:txBody>
          <a:bodyPr wrap="none" lIns="0" tIns="0" rIns="0" bIns="0" rtlCol="0" anchor="t"/>
          <a:lstStyle/>
          <a:p>
            <a:pPr marL="685800" lvl="1" indent="-342900" algn="l">
              <a:lnSpc>
                <a:spcPts val="2600"/>
              </a:lnSpc>
              <a:buSzPct val="100000"/>
              <a:buFont typeface="+mj-lt"/>
              <a:buAutoNum type="arabicPeriod" startAt="2"/>
            </a:pPr>
            <a:endParaRPr lang="en-US" sz="1600" dirty="0"/>
          </a:p>
        </p:txBody>
      </p:sp>
      <p:sp>
        <p:nvSpPr>
          <p:cNvPr id="9" name="Text 6"/>
          <p:cNvSpPr/>
          <p:nvPr/>
        </p:nvSpPr>
        <p:spPr>
          <a:xfrm>
            <a:off x="7424215" y="4680181"/>
            <a:ext cx="6221968" cy="335042"/>
          </a:xfrm>
          <a:prstGeom prst="rect">
            <a:avLst/>
          </a:prstGeom>
          <a:noFill/>
          <a:ln/>
        </p:spPr>
        <p:txBody>
          <a:bodyPr wrap="none" lIns="0" tIns="0" rIns="0" bIns="0" rtlCol="0" anchor="t"/>
          <a:lstStyle/>
          <a:p>
            <a:pPr marL="342900" lvl="1" algn="l">
              <a:lnSpc>
                <a:spcPts val="2600"/>
              </a:lnSpc>
              <a:buSzPct val="100000"/>
            </a:pPr>
            <a:endParaRPr lang="en-US" sz="1600" dirty="0"/>
          </a:p>
        </p:txBody>
      </p:sp>
      <p:sp>
        <p:nvSpPr>
          <p:cNvPr id="10" name="Text 7"/>
          <p:cNvSpPr/>
          <p:nvPr/>
        </p:nvSpPr>
        <p:spPr>
          <a:xfrm>
            <a:off x="7424215" y="5088447"/>
            <a:ext cx="6221968" cy="335042"/>
          </a:xfrm>
          <a:prstGeom prst="rect">
            <a:avLst/>
          </a:prstGeom>
          <a:noFill/>
          <a:ln/>
        </p:spPr>
        <p:txBody>
          <a:bodyPr wrap="none" lIns="0" tIns="0" rIns="0" bIns="0" rtlCol="0" anchor="t"/>
          <a:lstStyle/>
          <a:p>
            <a:pPr marL="685800" lvl="1" indent="-342900" algn="l">
              <a:lnSpc>
                <a:spcPts val="2600"/>
              </a:lnSpc>
              <a:buSzPct val="100000"/>
              <a:buFont typeface="+mj-lt"/>
              <a:buAutoNum type="arabicPeriod" startAt="4"/>
            </a:pPr>
            <a:endParaRPr lang="en-US" sz="1600" dirty="0"/>
          </a:p>
        </p:txBody>
      </p:sp>
      <p:sp>
        <p:nvSpPr>
          <p:cNvPr id="11" name="Text 8"/>
          <p:cNvSpPr/>
          <p:nvPr/>
        </p:nvSpPr>
        <p:spPr>
          <a:xfrm>
            <a:off x="7424215" y="5496712"/>
            <a:ext cx="6221968" cy="335042"/>
          </a:xfrm>
          <a:prstGeom prst="rect">
            <a:avLst/>
          </a:prstGeom>
          <a:noFill/>
          <a:ln/>
        </p:spPr>
        <p:txBody>
          <a:bodyPr wrap="none" lIns="0" tIns="0" rIns="0" bIns="0" rtlCol="0" anchor="t"/>
          <a:lstStyle/>
          <a:p>
            <a:pPr marL="685800" lvl="1" indent="-342900" algn="l">
              <a:lnSpc>
                <a:spcPts val="2600"/>
              </a:lnSpc>
              <a:buSzPct val="100000"/>
              <a:buFont typeface="+mj-lt"/>
              <a:buAutoNum type="arabicPeriod" startAt="5"/>
            </a:pPr>
            <a:endParaRPr lang="en-US" sz="1600" dirty="0"/>
          </a:p>
        </p:txBody>
      </p:sp>
      <p:pic>
        <p:nvPicPr>
          <p:cNvPr id="15" name="Picture 14">
            <a:extLst>
              <a:ext uri="{FF2B5EF4-FFF2-40B4-BE49-F238E27FC236}">
                <a16:creationId xmlns:a16="http://schemas.microsoft.com/office/drawing/2014/main" id="{93102FD3-D4CF-FEF8-3490-8D28526D3F5D}"/>
              </a:ext>
            </a:extLst>
          </p:cNvPr>
          <p:cNvPicPr>
            <a:picLocks noChangeAspect="1"/>
          </p:cNvPicPr>
          <p:nvPr/>
        </p:nvPicPr>
        <p:blipFill>
          <a:blip r:embed="rId3"/>
          <a:stretch>
            <a:fillRect/>
          </a:stretch>
        </p:blipFill>
        <p:spPr>
          <a:xfrm>
            <a:off x="218195" y="1671679"/>
            <a:ext cx="7052072" cy="4572009"/>
          </a:xfrm>
          <a:prstGeom prst="rect">
            <a:avLst/>
          </a:prstGeom>
        </p:spPr>
      </p:pic>
    </p:spTree>
    <p:extLst>
      <p:ext uri="{BB962C8B-B14F-4D97-AF65-F5344CB8AC3E}">
        <p14:creationId xmlns:p14="http://schemas.microsoft.com/office/powerpoint/2010/main" val="3658564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09613"/>
            <a:ext cx="5425440" cy="615910"/>
          </a:xfrm>
          <a:prstGeom prst="rect">
            <a:avLst/>
          </a:prstGeom>
          <a:noFill/>
          <a:ln/>
        </p:spPr>
        <p:txBody>
          <a:bodyPr wrap="none" lIns="0" tIns="0" rIns="0" bIns="0" rtlCol="0" anchor="t"/>
          <a:lstStyle/>
          <a:p>
            <a:pPr marL="0" indent="0" algn="l">
              <a:lnSpc>
                <a:spcPts val="4850"/>
              </a:lnSpc>
              <a:buNone/>
            </a:pPr>
            <a:r>
              <a:rPr lang="en-US" sz="3850" dirty="0">
                <a:solidFill>
                  <a:srgbClr val="1F1E1E"/>
                </a:solidFill>
                <a:latin typeface="Red Hat Text" pitchFamily="34" charset="0"/>
                <a:ea typeface="Red Hat Text" pitchFamily="34" charset="-122"/>
                <a:cs typeface="Red Hat Text" pitchFamily="34" charset="-120"/>
              </a:rPr>
              <a:t>Challenges &amp; Next Steps</a:t>
            </a:r>
            <a:endParaRPr lang="en-US" sz="3850" dirty="0"/>
          </a:p>
        </p:txBody>
      </p:sp>
      <p:sp>
        <p:nvSpPr>
          <p:cNvPr id="3" name="Shape 1"/>
          <p:cNvSpPr/>
          <p:nvPr/>
        </p:nvSpPr>
        <p:spPr>
          <a:xfrm>
            <a:off x="837724" y="1744385"/>
            <a:ext cx="6372701" cy="5775603"/>
          </a:xfrm>
          <a:prstGeom prst="roundRect">
            <a:avLst>
              <a:gd name="adj" fmla="val 8704"/>
            </a:avLst>
          </a:prstGeom>
          <a:solidFill>
            <a:srgbClr val="F3E8E8"/>
          </a:solidFill>
          <a:ln/>
        </p:spPr>
        <p:txBody>
          <a:bodyPr/>
          <a:lstStyle/>
          <a:p>
            <a:endParaRPr lang="en-IN" dirty="0"/>
          </a:p>
        </p:txBody>
      </p:sp>
      <p:sp>
        <p:nvSpPr>
          <p:cNvPr id="4" name="Text 2"/>
          <p:cNvSpPr/>
          <p:nvPr/>
        </p:nvSpPr>
        <p:spPr>
          <a:xfrm>
            <a:off x="1047155" y="195381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Current Challenges</a:t>
            </a:r>
            <a:endParaRPr lang="en-US" sz="1900" dirty="0"/>
          </a:p>
        </p:txBody>
      </p:sp>
      <p:sp>
        <p:nvSpPr>
          <p:cNvPr id="5" name="Text 3"/>
          <p:cNvSpPr/>
          <p:nvPr/>
        </p:nvSpPr>
        <p:spPr>
          <a:xfrm>
            <a:off x="1047155" y="2387441"/>
            <a:ext cx="5953839" cy="335042"/>
          </a:xfrm>
          <a:prstGeom prst="rect">
            <a:avLst/>
          </a:prstGeom>
          <a:noFill/>
          <a:ln/>
        </p:spPr>
        <p:txBody>
          <a:bodyPr wrap="none" lIns="0" tIns="0" rIns="0" bIns="0" rtlCol="0" anchor="t"/>
          <a:lstStyle/>
          <a:p>
            <a:pPr marL="342900" indent="-342900" algn="l">
              <a:lnSpc>
                <a:spcPts val="2600"/>
              </a:lnSpc>
              <a:buSzPct val="100000"/>
              <a:buChar char="•"/>
            </a:pPr>
            <a:endParaRPr lang="en-US" sz="1600" dirty="0"/>
          </a:p>
        </p:txBody>
      </p:sp>
      <p:sp>
        <p:nvSpPr>
          <p:cNvPr id="6" name="Text 4"/>
          <p:cNvSpPr/>
          <p:nvPr/>
        </p:nvSpPr>
        <p:spPr>
          <a:xfrm>
            <a:off x="1047155" y="2795707"/>
            <a:ext cx="5953839" cy="335042"/>
          </a:xfrm>
          <a:prstGeom prst="rect">
            <a:avLst/>
          </a:prstGeom>
          <a:noFill/>
          <a:ln/>
        </p:spPr>
        <p:txBody>
          <a:bodyPr wrap="none" lIns="0" tIns="0" rIns="0" bIns="0" rtlCol="0" anchor="t"/>
          <a:lstStyle/>
          <a:p>
            <a:pPr algn="l">
              <a:lnSpc>
                <a:spcPts val="2600"/>
              </a:lnSpc>
              <a:buSzPct val="100000"/>
            </a:pPr>
            <a:endParaRPr lang="en-US" sz="1600" dirty="0"/>
          </a:p>
        </p:txBody>
      </p:sp>
      <p:sp>
        <p:nvSpPr>
          <p:cNvPr id="7" name="Text 5"/>
          <p:cNvSpPr/>
          <p:nvPr/>
        </p:nvSpPr>
        <p:spPr>
          <a:xfrm>
            <a:off x="1047155" y="3203972"/>
            <a:ext cx="5953839" cy="335042"/>
          </a:xfrm>
          <a:prstGeom prst="rect">
            <a:avLst/>
          </a:prstGeom>
          <a:noFill/>
          <a:ln/>
        </p:spPr>
        <p:txBody>
          <a:bodyPr wrap="none" lIns="0" tIns="0" rIns="0" bIns="0" rtlCol="0" anchor="t"/>
          <a:lstStyle/>
          <a:p>
            <a:pPr marL="342900" indent="-342900" algn="l">
              <a:lnSpc>
                <a:spcPts val="2600"/>
              </a:lnSpc>
              <a:buSzPct val="100000"/>
              <a:buChar char="•"/>
            </a:pPr>
            <a:endParaRPr lang="en-US" sz="1600" dirty="0"/>
          </a:p>
        </p:txBody>
      </p:sp>
      <p:sp>
        <p:nvSpPr>
          <p:cNvPr id="8" name="Text 6"/>
          <p:cNvSpPr/>
          <p:nvPr/>
        </p:nvSpPr>
        <p:spPr>
          <a:xfrm>
            <a:off x="1047155" y="3612237"/>
            <a:ext cx="5953839" cy="335042"/>
          </a:xfrm>
          <a:prstGeom prst="rect">
            <a:avLst/>
          </a:prstGeom>
          <a:noFill/>
          <a:ln/>
        </p:spPr>
        <p:txBody>
          <a:bodyPr wrap="none" lIns="0" tIns="0" rIns="0" bIns="0" rtlCol="0" anchor="t"/>
          <a:lstStyle/>
          <a:p>
            <a:pPr marL="342900" indent="-342900" algn="l">
              <a:lnSpc>
                <a:spcPts val="2600"/>
              </a:lnSpc>
              <a:buSzPct val="100000"/>
              <a:buChar char="•"/>
            </a:pPr>
            <a:endParaRPr lang="en-US" sz="1600" dirty="0"/>
          </a:p>
        </p:txBody>
      </p:sp>
      <p:sp>
        <p:nvSpPr>
          <p:cNvPr id="9" name="Text 7"/>
          <p:cNvSpPr/>
          <p:nvPr/>
        </p:nvSpPr>
        <p:spPr>
          <a:xfrm>
            <a:off x="1047155" y="2471262"/>
            <a:ext cx="5953839" cy="1884283"/>
          </a:xfrm>
          <a:prstGeom prst="rect">
            <a:avLst/>
          </a:prstGeom>
          <a:noFill/>
          <a:ln/>
        </p:spPr>
        <p:txBody>
          <a:bodyPr wrap="none" lIns="0" tIns="0" rIns="0" bIns="0" rtlCol="0" anchor="t"/>
          <a:lstStyle/>
          <a:p>
            <a:pPr marL="342900" indent="-342900" algn="l">
              <a:lnSpc>
                <a:spcPts val="2600"/>
              </a:lnSpc>
              <a:buSzPct val="100000"/>
              <a:buChar char="•"/>
            </a:pPr>
            <a:endParaRPr lang="en-US" sz="1600" dirty="0"/>
          </a:p>
        </p:txBody>
      </p:sp>
      <p:sp>
        <p:nvSpPr>
          <p:cNvPr id="11" name="Text 9"/>
          <p:cNvSpPr/>
          <p:nvPr/>
        </p:nvSpPr>
        <p:spPr>
          <a:xfrm>
            <a:off x="7629287" y="195381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Next Steps</a:t>
            </a:r>
            <a:endParaRPr lang="en-US" sz="1900" dirty="0"/>
          </a:p>
        </p:txBody>
      </p:sp>
      <p:sp>
        <p:nvSpPr>
          <p:cNvPr id="13" name="Text 10"/>
          <p:cNvSpPr/>
          <p:nvPr/>
        </p:nvSpPr>
        <p:spPr>
          <a:xfrm>
            <a:off x="7818633" y="6154220"/>
            <a:ext cx="5764611" cy="1156337"/>
          </a:xfrm>
          <a:prstGeom prst="rect">
            <a:avLst/>
          </a:prstGeom>
          <a:noFill/>
          <a:ln/>
        </p:spPr>
        <p:txBody>
          <a:bodyPr wrap="square" lIns="0" tIns="0" rIns="0" bIns="0" rtlCol="0" anchor="t"/>
          <a:lstStyle/>
          <a:p>
            <a:pPr marL="342900" indent="-342900">
              <a:buFont typeface="Arial" panose="020B0604020202020204" pitchFamily="34" charset="0"/>
              <a:buChar char="•"/>
            </a:pPr>
            <a:r>
              <a:rPr lang="en-US" sz="1600" dirty="0"/>
              <a:t>Build interactive dashboards </a:t>
            </a:r>
          </a:p>
          <a:p>
            <a:pPr marL="342900" indent="-342900">
              <a:buFont typeface="Arial" panose="020B0604020202020204" pitchFamily="34" charset="0"/>
              <a:buChar char="•"/>
            </a:pPr>
            <a:r>
              <a:rPr lang="en-US" sz="1600" dirty="0"/>
              <a:t>Apply predictive models test forecasting accuracy</a:t>
            </a:r>
          </a:p>
          <a:p>
            <a:pPr marL="342900" indent="-342900">
              <a:buFont typeface="Arial" panose="020B0604020202020204" pitchFamily="34" charset="0"/>
              <a:buChar char="•"/>
            </a:pPr>
            <a:r>
              <a:rPr lang="en-US" sz="1600" dirty="0"/>
              <a:t>Refine features for better insights</a:t>
            </a:r>
          </a:p>
        </p:txBody>
      </p:sp>
      <p:sp>
        <p:nvSpPr>
          <p:cNvPr id="15" name="Rectangle 2">
            <a:extLst>
              <a:ext uri="{FF2B5EF4-FFF2-40B4-BE49-F238E27FC236}">
                <a16:creationId xmlns:a16="http://schemas.microsoft.com/office/drawing/2014/main" id="{ADE6DC2F-7D0C-FE59-782C-99C870A66273}"/>
              </a:ext>
            </a:extLst>
          </p:cNvPr>
          <p:cNvSpPr>
            <a:spLocks noChangeArrowheads="1"/>
          </p:cNvSpPr>
          <p:nvPr/>
        </p:nvSpPr>
        <p:spPr bwMode="auto">
          <a:xfrm>
            <a:off x="1047155" y="2693461"/>
            <a:ext cx="568937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Handling missing or inconsistent records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Accounting for external factors (e.g., severe weather)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 variability across airlines and airports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Complexity in modeling delay duration vs. likelihood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Balancing interpretability and predictive performance</a:t>
            </a:r>
          </a:p>
        </p:txBody>
      </p:sp>
      <p:pic>
        <p:nvPicPr>
          <p:cNvPr id="1028" name="Picture 4" descr="Generated image">
            <a:extLst>
              <a:ext uri="{FF2B5EF4-FFF2-40B4-BE49-F238E27FC236}">
                <a16:creationId xmlns:a16="http://schemas.microsoft.com/office/drawing/2014/main" id="{8D2ED156-383D-A5DF-DC99-DC79388F4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632" y="2611338"/>
            <a:ext cx="6185043" cy="335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275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834</Words>
  <Application>Microsoft Macintosh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 Light</vt:lpstr>
      <vt:lpstr>Arial</vt:lpstr>
      <vt:lpstr>Roboto Light</vt:lpstr>
      <vt:lpstr>Red Hat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Attepu Sri Varshini</dc:creator>
  <cp:lastModifiedBy>Madhumita Maddala .</cp:lastModifiedBy>
  <cp:revision>10</cp:revision>
  <dcterms:created xsi:type="dcterms:W3CDTF">2025-09-04T05:15:48Z</dcterms:created>
  <dcterms:modified xsi:type="dcterms:W3CDTF">2025-09-16T03:17:51Z</dcterms:modified>
</cp:coreProperties>
</file>